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8" r:id="rId1"/>
  </p:sldMasterIdLst>
  <p:sldIdLst>
    <p:sldId id="278" r:id="rId2"/>
    <p:sldId id="273" r:id="rId3"/>
    <p:sldId id="274" r:id="rId4"/>
    <p:sldId id="275" r:id="rId5"/>
    <p:sldId id="301" r:id="rId6"/>
    <p:sldId id="313" r:id="rId7"/>
    <p:sldId id="314" r:id="rId8"/>
    <p:sldId id="315" r:id="rId9"/>
    <p:sldId id="316" r:id="rId10"/>
    <p:sldId id="317" r:id="rId11"/>
    <p:sldId id="318" r:id="rId12"/>
    <p:sldId id="307" r:id="rId13"/>
    <p:sldId id="277"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67" d="100"/>
          <a:sy n="67" d="100"/>
        </p:scale>
        <p:origin x="648" y="44"/>
      </p:cViewPr>
      <p:guideLst/>
    </p:cSldViewPr>
  </p:slideViewPr>
  <p:notesTextViewPr>
    <p:cViewPr>
      <p:scale>
        <a:sx n="1" d="1"/>
        <a:sy n="1" d="1"/>
      </p:scale>
      <p:origin x="0" y="0"/>
    </p:cViewPr>
  </p:notesTextViewPr>
  <p:sorterViewPr>
    <p:cViewPr>
      <p:scale>
        <a:sx n="100" d="100"/>
        <a:sy n="100" d="100"/>
      </p:scale>
      <p:origin x="0" y="-40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sp>
        <p:nvSpPr>
          <p:cNvPr id="2" name="Title 1"/>
          <p:cNvSpPr>
            <a:spLocks noGrp="1"/>
          </p:cNvSpPr>
          <p:nvPr>
            <p:ph type="ctrTitle"/>
          </p:nvPr>
        </p:nvSpPr>
        <p:spPr>
          <a:xfrm>
            <a:off x="347662" y="1048328"/>
            <a:ext cx="6030913" cy="568036"/>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022765"/>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1688174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47662" y="882073"/>
            <a:ext cx="6030913" cy="71581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110510"/>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4160746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47662" y="882073"/>
            <a:ext cx="6030913" cy="71581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110510"/>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1071616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1565419"/>
          </a:xfrm>
        </p:spPr>
        <p:txBody>
          <a:bodyPr anchor="b">
            <a:normAutofit/>
          </a:bodyPr>
          <a:lstStyle>
            <a:lvl1pPr algn="ctr">
              <a:defRPr sz="4800">
                <a:solidFill>
                  <a:schemeClr val="bg2"/>
                </a:solidFill>
              </a:defRPr>
            </a:lvl1pPr>
          </a:lstStyle>
          <a:p>
            <a:r>
              <a:rPr lang="en-US" dirty="0"/>
              <a:t>Click to edit Master title style</a:t>
            </a:r>
            <a:endParaRPr lang="en-IE" dirty="0"/>
          </a:p>
        </p:txBody>
      </p:sp>
      <p:sp>
        <p:nvSpPr>
          <p:cNvPr id="3" name="Subtitle 2"/>
          <p:cNvSpPr>
            <a:spLocks noGrp="1"/>
          </p:cNvSpPr>
          <p:nvPr>
            <p:ph type="subTitle" idx="1"/>
          </p:nvPr>
        </p:nvSpPr>
        <p:spPr>
          <a:xfrm>
            <a:off x="1524000" y="3602038"/>
            <a:ext cx="9144000" cy="849889"/>
          </a:xfrm>
        </p:spPr>
        <p:txBody>
          <a:bodyPr>
            <a:normAutofit/>
          </a:bodyPr>
          <a:lstStyle>
            <a:lvl1pPr marL="0" indent="0" algn="ctr">
              <a:buNone/>
              <a:defRPr sz="32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Tree>
    <p:extLst>
      <p:ext uri="{BB962C8B-B14F-4D97-AF65-F5344CB8AC3E}">
        <p14:creationId xmlns:p14="http://schemas.microsoft.com/office/powerpoint/2010/main" val="4047295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83491" y="346653"/>
            <a:ext cx="10926618" cy="669348"/>
          </a:xfrm>
        </p:spPr>
        <p:txBody>
          <a:bodyPr>
            <a:normAutofit/>
          </a:bodyPr>
          <a:lstStyle>
            <a:lvl1pPr>
              <a:defRPr sz="3200"/>
            </a:lvl1pPr>
          </a:lstStyle>
          <a:p>
            <a:r>
              <a:rPr lang="en-US" dirty="0"/>
              <a:t>Click to edit Master title style</a:t>
            </a:r>
            <a:endParaRPr lang="en-IE" dirty="0"/>
          </a:p>
        </p:txBody>
      </p:sp>
      <p:sp>
        <p:nvSpPr>
          <p:cNvPr id="3" name="Content Placeholder 2"/>
          <p:cNvSpPr>
            <a:spLocks noGrp="1"/>
          </p:cNvSpPr>
          <p:nvPr>
            <p:ph idx="1"/>
          </p:nvPr>
        </p:nvSpPr>
        <p:spPr>
          <a:xfrm>
            <a:off x="683491" y="1362654"/>
            <a:ext cx="10926618" cy="481430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6" name="Slide Number Placeholder 5"/>
          <p:cNvSpPr>
            <a:spLocks noGrp="1"/>
          </p:cNvSpPr>
          <p:nvPr>
            <p:ph type="sldNum" sz="quarter" idx="12"/>
          </p:nvPr>
        </p:nvSpPr>
        <p:spPr/>
        <p:txBody>
          <a:bodyPr/>
          <a:lstStyle/>
          <a:p>
            <a:fld id="{D152C2AD-ACC3-45EB-8B5C-45AEE57EE4EE}" type="slidenum">
              <a:rPr lang="en-IE" smtClean="0"/>
              <a:t>‹#›</a:t>
            </a:fld>
            <a:endParaRPr lang="en-IE" dirty="0"/>
          </a:p>
        </p:txBody>
      </p:sp>
    </p:spTree>
    <p:extLst>
      <p:ext uri="{BB962C8B-B14F-4D97-AF65-F5344CB8AC3E}">
        <p14:creationId xmlns:p14="http://schemas.microsoft.com/office/powerpoint/2010/main" val="2358215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6545" y="365125"/>
            <a:ext cx="10935855" cy="779463"/>
          </a:xfrm>
        </p:spPr>
        <p:txBody>
          <a:bodyPr>
            <a:normAutofit/>
          </a:bodyPr>
          <a:lstStyle>
            <a:lvl1pPr>
              <a:defRPr sz="3200"/>
            </a:lvl1pPr>
          </a:lstStyle>
          <a:p>
            <a:r>
              <a:rPr lang="en-US" dirty="0"/>
              <a:t>Click to edit Master title style</a:t>
            </a:r>
            <a:endParaRPr lang="en-IE" dirty="0"/>
          </a:p>
        </p:txBody>
      </p:sp>
      <p:sp>
        <p:nvSpPr>
          <p:cNvPr id="3" name="Content Placeholder 2"/>
          <p:cNvSpPr>
            <a:spLocks noGrp="1"/>
          </p:cNvSpPr>
          <p:nvPr>
            <p:ph sz="half" idx="1"/>
          </p:nvPr>
        </p:nvSpPr>
        <p:spPr>
          <a:xfrm>
            <a:off x="646545" y="1509713"/>
            <a:ext cx="5373255" cy="466725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Content Placeholder 3"/>
          <p:cNvSpPr>
            <a:spLocks noGrp="1"/>
          </p:cNvSpPr>
          <p:nvPr>
            <p:ph sz="half" idx="2"/>
          </p:nvPr>
        </p:nvSpPr>
        <p:spPr>
          <a:xfrm>
            <a:off x="6172200" y="1509713"/>
            <a:ext cx="5410200" cy="466725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7" name="Slide Number Placeholder 6"/>
          <p:cNvSpPr>
            <a:spLocks noGrp="1"/>
          </p:cNvSpPr>
          <p:nvPr>
            <p:ph type="sldNum" sz="quarter" idx="12"/>
          </p:nvPr>
        </p:nvSpPr>
        <p:spPr/>
        <p:txBody>
          <a:bodyPr/>
          <a:lstStyle/>
          <a:p>
            <a:fld id="{D152C2AD-ACC3-45EB-8B5C-45AEE57EE4EE}" type="slidenum">
              <a:rPr lang="en-IE" smtClean="0"/>
              <a:t>‹#›</a:t>
            </a:fld>
            <a:endParaRPr lang="en-IE" dirty="0"/>
          </a:p>
        </p:txBody>
      </p:sp>
    </p:spTree>
    <p:extLst>
      <p:ext uri="{BB962C8B-B14F-4D97-AF65-F5344CB8AC3E}">
        <p14:creationId xmlns:p14="http://schemas.microsoft.com/office/powerpoint/2010/main" val="157788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83491" y="346653"/>
            <a:ext cx="10926618" cy="669348"/>
          </a:xfrm>
        </p:spPr>
        <p:txBody>
          <a:bodyPr>
            <a:normAutofit/>
          </a:bodyPr>
          <a:lstStyle>
            <a:lvl1pPr>
              <a:defRPr sz="3200"/>
            </a:lvl1pPr>
          </a:lstStyle>
          <a:p>
            <a:r>
              <a:rPr lang="en-US" dirty="0"/>
              <a:t>Click to edit Master title style</a:t>
            </a:r>
            <a:endParaRPr lang="en-IE" dirty="0"/>
          </a:p>
        </p:txBody>
      </p:sp>
      <p:sp>
        <p:nvSpPr>
          <p:cNvPr id="3" name="Content Placeholder 2"/>
          <p:cNvSpPr>
            <a:spLocks noGrp="1"/>
          </p:cNvSpPr>
          <p:nvPr>
            <p:ph idx="1"/>
          </p:nvPr>
        </p:nvSpPr>
        <p:spPr>
          <a:xfrm>
            <a:off x="683491" y="1362654"/>
            <a:ext cx="10926618" cy="481430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6" name="Slide Number Placeholder 5"/>
          <p:cNvSpPr>
            <a:spLocks noGrp="1"/>
          </p:cNvSpPr>
          <p:nvPr>
            <p:ph type="sldNum" sz="quarter" idx="12"/>
          </p:nvPr>
        </p:nvSpPr>
        <p:spPr/>
        <p:txBody>
          <a:bodyPr/>
          <a:lstStyle/>
          <a:p>
            <a:fld id="{D152C2AD-ACC3-45EB-8B5C-45AEE57EE4EE}" type="slidenum">
              <a:rPr lang="en-IE" smtClean="0"/>
              <a:t>‹#›</a:t>
            </a:fld>
            <a:endParaRPr lang="en-IE" dirty="0"/>
          </a:p>
        </p:txBody>
      </p:sp>
    </p:spTree>
    <p:extLst>
      <p:ext uri="{BB962C8B-B14F-4D97-AF65-F5344CB8AC3E}">
        <p14:creationId xmlns:p14="http://schemas.microsoft.com/office/powerpoint/2010/main" val="3814607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12192000" cy="6845300"/>
          </a:xfrm>
          <a:prstGeom prst="rect">
            <a:avLst/>
          </a:prstGeom>
        </p:spPr>
      </p:pic>
      <p:sp>
        <p:nvSpPr>
          <p:cNvPr id="2" name="Title 1"/>
          <p:cNvSpPr>
            <a:spLocks noGrp="1"/>
          </p:cNvSpPr>
          <p:nvPr>
            <p:ph type="title"/>
          </p:nvPr>
        </p:nvSpPr>
        <p:spPr>
          <a:xfrm>
            <a:off x="988292" y="1831974"/>
            <a:ext cx="10365508" cy="1325563"/>
          </a:xfrm>
        </p:spPr>
        <p:txBody>
          <a:bodyPr/>
          <a:lstStyle>
            <a:lvl1pPr algn="ctr">
              <a:defRPr>
                <a:solidFill>
                  <a:schemeClr val="bg2"/>
                </a:solidFill>
              </a:defRPr>
            </a:lvl1pPr>
          </a:lstStyle>
          <a:p>
            <a:endParaRPr lang="en-IE"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52C2AD-ACC3-45EB-8B5C-45AEE57EE4EE}" type="slidenum">
              <a:rPr lang="en-IE" smtClean="0"/>
              <a:pPr/>
              <a:t>‹#›</a:t>
            </a:fld>
            <a:endParaRPr lang="en-IE" dirty="0"/>
          </a:p>
        </p:txBody>
      </p:sp>
    </p:spTree>
    <p:extLst>
      <p:ext uri="{BB962C8B-B14F-4D97-AF65-F5344CB8AC3E}">
        <p14:creationId xmlns:p14="http://schemas.microsoft.com/office/powerpoint/2010/main" val="1692791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462"/>
            <a:ext cx="12192000" cy="6843776"/>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2256655" cy="6894368"/>
          </a:xfrm>
          <a:prstGeom prst="rect">
            <a:avLst/>
          </a:prstGeom>
        </p:spPr>
      </p:pic>
    </p:spTree>
    <p:extLst>
      <p:ext uri="{BB962C8B-B14F-4D97-AF65-F5344CB8AC3E}">
        <p14:creationId xmlns:p14="http://schemas.microsoft.com/office/powerpoint/2010/main" val="114835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47662" y="951345"/>
            <a:ext cx="6030913" cy="59112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068944"/>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1370042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sp>
        <p:nvSpPr>
          <p:cNvPr id="2" name="Title 1"/>
          <p:cNvSpPr>
            <a:spLocks noGrp="1"/>
          </p:cNvSpPr>
          <p:nvPr>
            <p:ph type="ctrTitle"/>
          </p:nvPr>
        </p:nvSpPr>
        <p:spPr>
          <a:xfrm>
            <a:off x="347662" y="1048328"/>
            <a:ext cx="6030913" cy="58650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022765"/>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165758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47662" y="1048328"/>
            <a:ext cx="6030913" cy="58650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022765"/>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324275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47662" y="1025236"/>
            <a:ext cx="6030913" cy="558799"/>
          </a:xfrm>
        </p:spPr>
        <p:txBody>
          <a:bodyPr anchor="b">
            <a:no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059708"/>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26765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 y="0"/>
            <a:ext cx="12179807" cy="6858000"/>
          </a:xfrm>
          <a:prstGeom prst="rect">
            <a:avLst/>
          </a:prstGeom>
        </p:spPr>
      </p:pic>
      <p:sp>
        <p:nvSpPr>
          <p:cNvPr id="2" name="Title 1"/>
          <p:cNvSpPr>
            <a:spLocks noGrp="1"/>
          </p:cNvSpPr>
          <p:nvPr>
            <p:ph type="ctrTitle"/>
          </p:nvPr>
        </p:nvSpPr>
        <p:spPr>
          <a:xfrm>
            <a:off x="347662" y="882073"/>
            <a:ext cx="6030913" cy="71581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110510"/>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2890701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
        <p:nvSpPr>
          <p:cNvPr id="2" name="Title 1"/>
          <p:cNvSpPr>
            <a:spLocks noGrp="1"/>
          </p:cNvSpPr>
          <p:nvPr>
            <p:ph type="ctrTitle"/>
          </p:nvPr>
        </p:nvSpPr>
        <p:spPr>
          <a:xfrm>
            <a:off x="347662" y="882073"/>
            <a:ext cx="6030913" cy="71581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110510"/>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194287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50"/>
          </a:xfrm>
          <a:prstGeom prst="rect">
            <a:avLst/>
          </a:prstGeom>
        </p:spPr>
      </p:pic>
      <p:sp>
        <p:nvSpPr>
          <p:cNvPr id="2" name="Title 1"/>
          <p:cNvSpPr>
            <a:spLocks noGrp="1"/>
          </p:cNvSpPr>
          <p:nvPr>
            <p:ph type="ctrTitle"/>
          </p:nvPr>
        </p:nvSpPr>
        <p:spPr>
          <a:xfrm>
            <a:off x="347662" y="882073"/>
            <a:ext cx="6030913" cy="71581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110510"/>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103846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12192000" cy="6832600"/>
          </a:xfrm>
          <a:prstGeom prst="rect">
            <a:avLst/>
          </a:prstGeom>
        </p:spPr>
      </p:pic>
      <p:sp>
        <p:nvSpPr>
          <p:cNvPr id="2" name="Title 1"/>
          <p:cNvSpPr>
            <a:spLocks noGrp="1"/>
          </p:cNvSpPr>
          <p:nvPr>
            <p:ph type="ctrTitle"/>
          </p:nvPr>
        </p:nvSpPr>
        <p:spPr>
          <a:xfrm>
            <a:off x="347662" y="882073"/>
            <a:ext cx="6030913" cy="715818"/>
          </a:xfrm>
        </p:spPr>
        <p:txBody>
          <a:bodyPr anchor="b">
            <a:normAutofit/>
          </a:bodyPr>
          <a:lstStyle>
            <a:lvl1pPr algn="l">
              <a:defRPr sz="3200" b="1">
                <a:solidFill>
                  <a:schemeClr val="accent1"/>
                </a:solidFill>
                <a:latin typeface="+mj-lt"/>
                <a:cs typeface="Arial" panose="020B0604020202020204" pitchFamily="34" charset="0"/>
              </a:defRPr>
            </a:lvl1pPr>
          </a:lstStyle>
          <a:p>
            <a:r>
              <a:rPr lang="en-US" dirty="0"/>
              <a:t>Click to edit Master title style</a:t>
            </a:r>
            <a:endParaRPr lang="en-IE" dirty="0"/>
          </a:p>
        </p:txBody>
      </p:sp>
      <p:sp>
        <p:nvSpPr>
          <p:cNvPr id="3" name="Subtitle 2"/>
          <p:cNvSpPr>
            <a:spLocks noGrp="1"/>
          </p:cNvSpPr>
          <p:nvPr>
            <p:ph type="subTitle" idx="1"/>
          </p:nvPr>
        </p:nvSpPr>
        <p:spPr>
          <a:xfrm>
            <a:off x="347662" y="2110510"/>
            <a:ext cx="5172075" cy="581890"/>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E" dirty="0"/>
          </a:p>
        </p:txBody>
      </p:sp>
      <p:sp>
        <p:nvSpPr>
          <p:cNvPr id="4" name="Date Placeholder 3"/>
          <p:cNvSpPr>
            <a:spLocks noGrp="1"/>
          </p:cNvSpPr>
          <p:nvPr>
            <p:ph type="dt" sz="half" idx="10"/>
          </p:nvPr>
        </p:nvSpPr>
        <p:spPr>
          <a:xfrm>
            <a:off x="190500" y="6356349"/>
            <a:ext cx="2743200" cy="365125"/>
          </a:xfrm>
        </p:spPr>
        <p:txBody>
          <a:bodyPr/>
          <a:lstStyle>
            <a:lvl1pPr>
              <a:defRPr>
                <a:solidFill>
                  <a:schemeClr val="bg1"/>
                </a:solidFill>
              </a:defRPr>
            </a:lvl1pPr>
          </a:lstStyle>
          <a:p>
            <a:r>
              <a:rPr lang="en-IE" dirty="0"/>
              <a:t>Gov.ie</a:t>
            </a:r>
          </a:p>
        </p:txBody>
      </p:sp>
    </p:spTree>
    <p:extLst>
      <p:ext uri="{BB962C8B-B14F-4D97-AF65-F5344CB8AC3E}">
        <p14:creationId xmlns:p14="http://schemas.microsoft.com/office/powerpoint/2010/main" val="185210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25C90-B12A-4429-B4DB-F9F69F0EBE71}" type="datetimeFigureOut">
              <a:rPr lang="en-IE" smtClean="0"/>
              <a:t>06/07/2023</a:t>
            </a:fld>
            <a:endParaRPr lang="en-I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2C2AD-ACC3-45EB-8B5C-45AEE57EE4EE}" type="slidenum">
              <a:rPr lang="en-IE" smtClean="0"/>
              <a:t>‹#›</a:t>
            </a:fld>
            <a:endParaRPr lang="en-IE" dirty="0"/>
          </a:p>
        </p:txBody>
      </p:sp>
    </p:spTree>
    <p:extLst>
      <p:ext uri="{BB962C8B-B14F-4D97-AF65-F5344CB8AC3E}">
        <p14:creationId xmlns:p14="http://schemas.microsoft.com/office/powerpoint/2010/main" val="185017855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5" r:id="rId5"/>
    <p:sldLayoutId id="2147483974" r:id="rId6"/>
    <p:sldLayoutId id="2147483975" r:id="rId7"/>
    <p:sldLayoutId id="2147483977" r:id="rId8"/>
    <p:sldLayoutId id="2147483976" r:id="rId9"/>
    <p:sldLayoutId id="2147483978" r:id="rId10"/>
    <p:sldLayoutId id="2147483973" r:id="rId11"/>
    <p:sldLayoutId id="2147483972" r:id="rId12"/>
    <p:sldLayoutId id="2147483940" r:id="rId13"/>
    <p:sldLayoutId id="2147483942" r:id="rId14"/>
    <p:sldLayoutId id="2147483957" r:id="rId15"/>
    <p:sldLayoutId id="2147483944" r:id="rId16"/>
    <p:sldLayoutId id="21474839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662" y="1270000"/>
            <a:ext cx="7543271" cy="715818"/>
          </a:xfrm>
        </p:spPr>
        <p:txBody>
          <a:bodyPr>
            <a:normAutofit/>
          </a:bodyPr>
          <a:lstStyle/>
          <a:p>
            <a:r>
              <a:rPr lang="en-GB" dirty="0"/>
              <a:t>BIM Implementation Public Sector</a:t>
            </a:r>
            <a:endParaRPr lang="en-IE" dirty="0"/>
          </a:p>
        </p:txBody>
      </p:sp>
      <p:sp>
        <p:nvSpPr>
          <p:cNvPr id="3" name="Subtitle 2"/>
          <p:cNvSpPr>
            <a:spLocks noGrp="1"/>
          </p:cNvSpPr>
          <p:nvPr>
            <p:ph type="subTitle" idx="1"/>
          </p:nvPr>
        </p:nvSpPr>
        <p:spPr/>
        <p:txBody>
          <a:bodyPr>
            <a:normAutofit fontScale="92500" lnSpcReduction="20000"/>
          </a:bodyPr>
          <a:lstStyle/>
          <a:p>
            <a:r>
              <a:rPr lang="en-GB" dirty="0"/>
              <a:t>Build Digital - Industry Colloquium for Information Management Deliverables</a:t>
            </a:r>
            <a:endParaRPr lang="en-IE" dirty="0"/>
          </a:p>
        </p:txBody>
      </p:sp>
    </p:spTree>
    <p:extLst>
      <p:ext uri="{BB962C8B-B14F-4D97-AF65-F5344CB8AC3E}">
        <p14:creationId xmlns:p14="http://schemas.microsoft.com/office/powerpoint/2010/main" val="1862778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Sector BIM Implementation Strategy</a:t>
            </a:r>
            <a:endParaRPr lang="en-IE" b="1" dirty="0"/>
          </a:p>
        </p:txBody>
      </p:sp>
      <p:sp>
        <p:nvSpPr>
          <p:cNvPr id="5" name="Content Placeholder 1">
            <a:extLst>
              <a:ext uri="{FF2B5EF4-FFF2-40B4-BE49-F238E27FC236}">
                <a16:creationId xmlns:a16="http://schemas.microsoft.com/office/drawing/2014/main" id="{A7C315A4-C1E3-4F71-BBE9-6DD82E9C8BC7}"/>
              </a:ext>
            </a:extLst>
          </p:cNvPr>
          <p:cNvSpPr>
            <a:spLocks noGrp="1"/>
          </p:cNvSpPr>
          <p:nvPr>
            <p:ph idx="1"/>
          </p:nvPr>
        </p:nvSpPr>
        <p:spPr>
          <a:xfrm>
            <a:off x="683491" y="1189860"/>
            <a:ext cx="10547004" cy="4969062"/>
          </a:xfrm>
        </p:spPr>
        <p:txBody>
          <a:bodyPr>
            <a:normAutofit/>
          </a:bodyPr>
          <a:lstStyle/>
          <a:p>
            <a:pPr marL="0" indent="0">
              <a:buNone/>
            </a:pPr>
            <a:r>
              <a:rPr lang="en-GB" dirty="0"/>
              <a:t>Phase C – CWMF New Stage (vi):</a:t>
            </a:r>
          </a:p>
          <a:p>
            <a:pPr lvl="1"/>
            <a:r>
              <a:rPr lang="en-US" dirty="0"/>
              <a:t>Setting reporting requirements for asset operators</a:t>
            </a:r>
          </a:p>
          <a:p>
            <a:pPr lvl="1"/>
            <a:r>
              <a:rPr lang="en-US" dirty="0"/>
              <a:t>Conducting reviews of asset in operation vs design objectives</a:t>
            </a:r>
          </a:p>
          <a:p>
            <a:pPr lvl="1"/>
            <a:r>
              <a:rPr lang="en-US" dirty="0"/>
              <a:t>Making recommendations for improvements in delivery stages (i) – (v)</a:t>
            </a:r>
          </a:p>
          <a:p>
            <a:pPr marL="0" indent="0">
              <a:buNone/>
            </a:pPr>
            <a:r>
              <a:rPr lang="en-US" dirty="0"/>
              <a:t>Mandatory use of BIM starting on large projects</a:t>
            </a:r>
            <a:endParaRPr lang="en-US" sz="2800" dirty="0"/>
          </a:p>
          <a:p>
            <a:pPr marL="457200" lvl="1" indent="0">
              <a:buNone/>
            </a:pPr>
            <a:endParaRPr lang="en-US" sz="2800" dirty="0"/>
          </a:p>
          <a:p>
            <a:pPr marL="457200" lvl="1" indent="0">
              <a:buNone/>
            </a:pPr>
            <a:endParaRPr lang="en-US" sz="2800" dirty="0"/>
          </a:p>
        </p:txBody>
      </p:sp>
    </p:spTree>
    <p:extLst>
      <p:ext uri="{BB962C8B-B14F-4D97-AF65-F5344CB8AC3E}">
        <p14:creationId xmlns:p14="http://schemas.microsoft.com/office/powerpoint/2010/main" val="2757630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Project Requirements initial BIM Implementation</a:t>
            </a:r>
          </a:p>
        </p:txBody>
      </p:sp>
      <p:sp>
        <p:nvSpPr>
          <p:cNvPr id="3" name="Content Placeholder 2"/>
          <p:cNvSpPr>
            <a:spLocks noGrp="1"/>
          </p:cNvSpPr>
          <p:nvPr>
            <p:ph idx="1"/>
          </p:nvPr>
        </p:nvSpPr>
        <p:spPr>
          <a:xfrm>
            <a:off x="683491" y="850035"/>
            <a:ext cx="10926618" cy="4814309"/>
          </a:xfrm>
        </p:spPr>
        <p:txBody>
          <a:bodyPr/>
          <a:lstStyle/>
          <a:p>
            <a:r>
              <a:rPr lang="en-IE" dirty="0"/>
              <a:t>Project </a:t>
            </a:r>
          </a:p>
        </p:txBody>
      </p:sp>
      <p:graphicFrame>
        <p:nvGraphicFramePr>
          <p:cNvPr id="4" name="Table 3"/>
          <p:cNvGraphicFramePr>
            <a:graphicFrameLocks noGrp="1"/>
          </p:cNvGraphicFramePr>
          <p:nvPr>
            <p:extLst>
              <p:ext uri="{D42A27DB-BD31-4B8C-83A1-F6EECF244321}">
                <p14:modId xmlns:p14="http://schemas.microsoft.com/office/powerpoint/2010/main" val="2119520186"/>
              </p:ext>
            </p:extLst>
          </p:nvPr>
        </p:nvGraphicFramePr>
        <p:xfrm>
          <a:off x="762000" y="1357745"/>
          <a:ext cx="10769599" cy="4719182"/>
        </p:xfrm>
        <a:graphic>
          <a:graphicData uri="http://schemas.openxmlformats.org/drawingml/2006/table">
            <a:tbl>
              <a:tblPr firstRow="1" bandRow="1"/>
              <a:tblGrid>
                <a:gridCol w="2535382">
                  <a:extLst>
                    <a:ext uri="{9D8B030D-6E8A-4147-A177-3AD203B41FA5}">
                      <a16:colId xmlns:a16="http://schemas.microsoft.com/office/drawing/2014/main" val="1112050237"/>
                    </a:ext>
                  </a:extLst>
                </a:gridCol>
                <a:gridCol w="5722432">
                  <a:extLst>
                    <a:ext uri="{9D8B030D-6E8A-4147-A177-3AD203B41FA5}">
                      <a16:colId xmlns:a16="http://schemas.microsoft.com/office/drawing/2014/main" val="1845827595"/>
                    </a:ext>
                  </a:extLst>
                </a:gridCol>
                <a:gridCol w="2511785">
                  <a:extLst>
                    <a:ext uri="{9D8B030D-6E8A-4147-A177-3AD203B41FA5}">
                      <a16:colId xmlns:a16="http://schemas.microsoft.com/office/drawing/2014/main" val="2682879175"/>
                    </a:ext>
                  </a:extLst>
                </a:gridCol>
              </a:tblGrid>
              <a:tr h="330211">
                <a:tc>
                  <a:txBody>
                    <a:bodyPr/>
                    <a:lstStyle/>
                    <a:p>
                      <a:pPr algn="ct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Project Category Value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7AEA5"/>
                    </a:solidFill>
                  </a:tcPr>
                </a:tc>
                <a:tc>
                  <a:txBody>
                    <a:bodyPr/>
                    <a:lstStyle/>
                    <a:p>
                      <a:pPr algn="ct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Task order and Milestones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7AEA5"/>
                    </a:solidFill>
                  </a:tcPr>
                </a:tc>
                <a:tc>
                  <a:txBody>
                    <a:bodyPr/>
                    <a:lstStyle/>
                    <a:p>
                      <a:pPr algn="ct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Month</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7AEA5"/>
                    </a:solidFill>
                  </a:tcPr>
                </a:tc>
                <a:extLst>
                  <a:ext uri="{0D108BD9-81ED-4DB2-BD59-A6C34878D82A}">
                    <a16:rowId xmlns:a16="http://schemas.microsoft.com/office/drawing/2014/main" val="1240918239"/>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100m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1 – Design Team only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0</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extLst>
                  <a:ext uri="{0D108BD9-81ED-4DB2-BD59-A6C34878D82A}">
                    <a16:rowId xmlns:a16="http://schemas.microsoft.com/office/drawing/2014/main" val="1309442450"/>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100m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2 – Contractor and Supply Chain</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12</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extLst>
                  <a:ext uri="{0D108BD9-81ED-4DB2-BD59-A6C34878D82A}">
                    <a16:rowId xmlns:a16="http://schemas.microsoft.com/office/drawing/2014/main" val="408315472"/>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20m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3 – Design Team only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12</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extLst>
                  <a:ext uri="{0D108BD9-81ED-4DB2-BD59-A6C34878D82A}">
                    <a16:rowId xmlns:a16="http://schemas.microsoft.com/office/drawing/2014/main" val="952939530"/>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20m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4 – Contractor and Supply Chain</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18</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extLst>
                  <a:ext uri="{0D108BD9-81ED-4DB2-BD59-A6C34878D82A}">
                    <a16:rowId xmlns:a16="http://schemas.microsoft.com/office/drawing/2014/main" val="3950822699"/>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10m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5 – Design Team only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18</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extLst>
                  <a:ext uri="{0D108BD9-81ED-4DB2-BD59-A6C34878D82A}">
                    <a16:rowId xmlns:a16="http://schemas.microsoft.com/office/drawing/2014/main" val="2744479793"/>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10m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6 – Contractor and Supply Chain</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24</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extLst>
                  <a:ext uri="{0D108BD9-81ED-4DB2-BD59-A6C34878D82A}">
                    <a16:rowId xmlns:a16="http://schemas.microsoft.com/office/drawing/2014/main" val="3949354738"/>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5m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 7 Design Team only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30</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extLst>
                  <a:ext uri="{0D108BD9-81ED-4DB2-BD59-A6C34878D82A}">
                    <a16:rowId xmlns:a16="http://schemas.microsoft.com/office/drawing/2014/main" val="795866659"/>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5m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8 – Contractor and Supply Chain</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36</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extLst>
                  <a:ext uri="{0D108BD9-81ED-4DB2-BD59-A6C34878D82A}">
                    <a16:rowId xmlns:a16="http://schemas.microsoft.com/office/drawing/2014/main" val="3259350677"/>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1m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9 – Design Team only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36</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extLst>
                  <a:ext uri="{0D108BD9-81ED-4DB2-BD59-A6C34878D82A}">
                    <a16:rowId xmlns:a16="http://schemas.microsoft.com/office/drawing/2014/main" val="3788993129"/>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&gt; 1m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10 – Contractor and Supply Chain</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42</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extLst>
                  <a:ext uri="{0D108BD9-81ED-4DB2-BD59-A6C34878D82A}">
                    <a16:rowId xmlns:a16="http://schemas.microsoft.com/office/drawing/2014/main" val="1974185673"/>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&lt; 1m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11 – Design Team only</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42</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1E3E1"/>
                    </a:solidFill>
                  </a:tcPr>
                </a:tc>
                <a:extLst>
                  <a:ext uri="{0D108BD9-81ED-4DB2-BD59-A6C34878D82A}">
                    <a16:rowId xmlns:a16="http://schemas.microsoft.com/office/drawing/2014/main" val="4126676873"/>
                  </a:ext>
                </a:extLst>
              </a:tr>
              <a:tr h="330211">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&lt; 1m</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Milestone 12 – Contractor and Supply Chain</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tc>
                  <a: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Month 48</a:t>
                      </a:r>
                    </a:p>
                  </a:txBody>
                  <a:tcPr marL="82533" marR="82533" marT="41267" marB="4126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2F0"/>
                    </a:solidFill>
                  </a:tcPr>
                </a:tc>
                <a:extLst>
                  <a:ext uri="{0D108BD9-81ED-4DB2-BD59-A6C34878D82A}">
                    <a16:rowId xmlns:a16="http://schemas.microsoft.com/office/drawing/2014/main" val="181283147"/>
                  </a:ext>
                </a:extLst>
              </a:tr>
            </a:tbl>
          </a:graphicData>
        </a:graphic>
      </p:graphicFrame>
    </p:spTree>
    <p:extLst>
      <p:ext uri="{BB962C8B-B14F-4D97-AF65-F5344CB8AC3E}">
        <p14:creationId xmlns:p14="http://schemas.microsoft.com/office/powerpoint/2010/main" val="3590129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6333892"/>
            <a:ext cx="12192000" cy="524107"/>
          </a:xfrm>
          <a:custGeom>
            <a:avLst/>
            <a:gdLst>
              <a:gd name="connsiteX0" fmla="*/ 0 w 12192000"/>
              <a:gd name="connsiteY0" fmla="*/ 0 h 520936"/>
              <a:gd name="connsiteX1" fmla="*/ 12192000 w 12192000"/>
              <a:gd name="connsiteY1" fmla="*/ 0 h 520936"/>
              <a:gd name="connsiteX2" fmla="*/ 12192000 w 12192000"/>
              <a:gd name="connsiteY2" fmla="*/ 520936 h 520936"/>
              <a:gd name="connsiteX3" fmla="*/ 0 w 12192000"/>
              <a:gd name="connsiteY3" fmla="*/ 520936 h 520936"/>
              <a:gd name="connsiteX4" fmla="*/ 0 w 12192000"/>
              <a:gd name="connsiteY4" fmla="*/ 0 h 520936"/>
              <a:gd name="connsiteX0" fmla="*/ 0 w 12192000"/>
              <a:gd name="connsiteY0" fmla="*/ 3171 h 524107"/>
              <a:gd name="connsiteX1" fmla="*/ 11054576 w 12192000"/>
              <a:gd name="connsiteY1" fmla="*/ 0 h 524107"/>
              <a:gd name="connsiteX2" fmla="*/ 12192000 w 12192000"/>
              <a:gd name="connsiteY2" fmla="*/ 3171 h 524107"/>
              <a:gd name="connsiteX3" fmla="*/ 12192000 w 12192000"/>
              <a:gd name="connsiteY3" fmla="*/ 524107 h 524107"/>
              <a:gd name="connsiteX4" fmla="*/ 0 w 12192000"/>
              <a:gd name="connsiteY4" fmla="*/ 524107 h 524107"/>
              <a:gd name="connsiteX5" fmla="*/ 0 w 12192000"/>
              <a:gd name="connsiteY5" fmla="*/ 3171 h 524107"/>
              <a:gd name="connsiteX0" fmla="*/ 0 w 12192000"/>
              <a:gd name="connsiteY0" fmla="*/ 6887 h 527823"/>
              <a:gd name="connsiteX1" fmla="*/ 11054576 w 12192000"/>
              <a:gd name="connsiteY1" fmla="*/ 3716 h 527823"/>
              <a:gd name="connsiteX2" fmla="*/ 11288751 w 12192000"/>
              <a:gd name="connsiteY2" fmla="*/ 0 h 527823"/>
              <a:gd name="connsiteX3" fmla="*/ 12192000 w 12192000"/>
              <a:gd name="connsiteY3" fmla="*/ 6887 h 527823"/>
              <a:gd name="connsiteX4" fmla="*/ 12192000 w 12192000"/>
              <a:gd name="connsiteY4" fmla="*/ 527823 h 527823"/>
              <a:gd name="connsiteX5" fmla="*/ 0 w 12192000"/>
              <a:gd name="connsiteY5" fmla="*/ 527823 h 527823"/>
              <a:gd name="connsiteX6" fmla="*/ 0 w 12192000"/>
              <a:gd name="connsiteY6" fmla="*/ 6887 h 527823"/>
              <a:gd name="connsiteX0" fmla="*/ 0 w 12192000"/>
              <a:gd name="connsiteY0" fmla="*/ 6887 h 527823"/>
              <a:gd name="connsiteX1" fmla="*/ 11054576 w 12192000"/>
              <a:gd name="connsiteY1" fmla="*/ 3716 h 527823"/>
              <a:gd name="connsiteX2" fmla="*/ 11288751 w 12192000"/>
              <a:gd name="connsiteY2" fmla="*/ 0 h 527823"/>
              <a:gd name="connsiteX3" fmla="*/ 11508059 w 12192000"/>
              <a:gd name="connsiteY3" fmla="*/ 7434 h 527823"/>
              <a:gd name="connsiteX4" fmla="*/ 12192000 w 12192000"/>
              <a:gd name="connsiteY4" fmla="*/ 6887 h 527823"/>
              <a:gd name="connsiteX5" fmla="*/ 12192000 w 12192000"/>
              <a:gd name="connsiteY5" fmla="*/ 527823 h 527823"/>
              <a:gd name="connsiteX6" fmla="*/ 0 w 12192000"/>
              <a:gd name="connsiteY6" fmla="*/ 527823 h 527823"/>
              <a:gd name="connsiteX7" fmla="*/ 0 w 12192000"/>
              <a:gd name="connsiteY7" fmla="*/ 6887 h 527823"/>
              <a:gd name="connsiteX0" fmla="*/ 0 w 12192000"/>
              <a:gd name="connsiteY0" fmla="*/ 3171 h 524107"/>
              <a:gd name="connsiteX1" fmla="*/ 11054576 w 12192000"/>
              <a:gd name="connsiteY1" fmla="*/ 0 h 524107"/>
              <a:gd name="connsiteX2" fmla="*/ 11296185 w 12192000"/>
              <a:gd name="connsiteY2" fmla="*/ 159836 h 524107"/>
              <a:gd name="connsiteX3" fmla="*/ 11508059 w 12192000"/>
              <a:gd name="connsiteY3" fmla="*/ 3718 h 524107"/>
              <a:gd name="connsiteX4" fmla="*/ 12192000 w 12192000"/>
              <a:gd name="connsiteY4" fmla="*/ 3171 h 524107"/>
              <a:gd name="connsiteX5" fmla="*/ 12192000 w 12192000"/>
              <a:gd name="connsiteY5" fmla="*/ 524107 h 524107"/>
              <a:gd name="connsiteX6" fmla="*/ 0 w 12192000"/>
              <a:gd name="connsiteY6" fmla="*/ 524107 h 524107"/>
              <a:gd name="connsiteX7" fmla="*/ 0 w 12192000"/>
              <a:gd name="connsiteY7" fmla="*/ 3171 h 52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24107">
                <a:moveTo>
                  <a:pt x="0" y="3171"/>
                </a:moveTo>
                <a:lnTo>
                  <a:pt x="11054576" y="0"/>
                </a:lnTo>
                <a:lnTo>
                  <a:pt x="11296185" y="159836"/>
                </a:lnTo>
                <a:lnTo>
                  <a:pt x="11508059" y="3718"/>
                </a:lnTo>
                <a:lnTo>
                  <a:pt x="12192000" y="3171"/>
                </a:lnTo>
                <a:lnTo>
                  <a:pt x="12192000" y="524107"/>
                </a:lnTo>
                <a:lnTo>
                  <a:pt x="0" y="524107"/>
                </a:lnTo>
                <a:lnTo>
                  <a:pt x="0" y="317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22"/>
          <p:cNvSpPr/>
          <p:nvPr/>
        </p:nvSpPr>
        <p:spPr>
          <a:xfrm>
            <a:off x="138948" y="5205925"/>
            <a:ext cx="2976138" cy="449530"/>
          </a:xfrm>
          <a:prstGeom prst="rect">
            <a:avLst/>
          </a:prstGeom>
          <a:solidFill>
            <a:schemeClr val="tx1"/>
          </a:solidFill>
          <a:ln w="12700">
            <a:gradFill flip="none" rotWithShape="1">
              <a:gsLst>
                <a:gs pos="0">
                  <a:schemeClr val="bg1">
                    <a:lumMod val="85000"/>
                  </a:schemeClr>
                </a:gs>
                <a:gs pos="99000">
                  <a:schemeClr val="bg1">
                    <a:lumMod val="65000"/>
                  </a:schemeClr>
                </a:gs>
              </a:gsLst>
              <a:lin ang="3600000" scaled="0"/>
              <a:tileRect/>
            </a:gradFill>
          </a:ln>
          <a:effectLst>
            <a:reflection blurRad="76200" stA="50000" endA="300" endPos="6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rial Narrow" charset="0"/>
                <a:ea typeface="Arial Narrow" charset="0"/>
                <a:cs typeface="Arial Narrow" charset="0"/>
              </a:rPr>
              <a:t>Task 1: Month 1 to 12</a:t>
            </a:r>
          </a:p>
        </p:txBody>
      </p:sp>
      <p:sp>
        <p:nvSpPr>
          <p:cNvPr id="45" name="Oval 37"/>
          <p:cNvSpPr/>
          <p:nvPr/>
        </p:nvSpPr>
        <p:spPr>
          <a:xfrm>
            <a:off x="3100238" y="5676357"/>
            <a:ext cx="2983269" cy="450816"/>
          </a:xfrm>
          <a:prstGeom prst="rect">
            <a:avLst/>
          </a:prstGeom>
          <a:solidFill>
            <a:schemeClr val="accent6">
              <a:lumMod val="75000"/>
            </a:schemeClr>
          </a:solidFill>
          <a:ln w="12700">
            <a:gradFill flip="none" rotWithShape="1">
              <a:gsLst>
                <a:gs pos="0">
                  <a:schemeClr val="bg1">
                    <a:lumMod val="85000"/>
                  </a:schemeClr>
                </a:gs>
                <a:gs pos="99000">
                  <a:schemeClr val="bg1">
                    <a:lumMod val="65000"/>
                  </a:schemeClr>
                </a:gs>
              </a:gsLst>
              <a:lin ang="3600000" scaled="0"/>
              <a:tileRect/>
            </a:gradFill>
          </a:ln>
          <a:effectLst>
            <a:reflection blurRad="76200" stA="50000" endA="300" endPos="6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rial Narrow" charset="0"/>
                <a:ea typeface="Arial Narrow" charset="0"/>
                <a:cs typeface="Arial Narrow" charset="0"/>
              </a:rPr>
              <a:t>Task 2: Month 12 to 24</a:t>
            </a:r>
          </a:p>
        </p:txBody>
      </p:sp>
      <p:sp>
        <p:nvSpPr>
          <p:cNvPr id="48" name="Oval 33"/>
          <p:cNvSpPr/>
          <p:nvPr/>
        </p:nvSpPr>
        <p:spPr>
          <a:xfrm>
            <a:off x="4585907" y="5203852"/>
            <a:ext cx="3004621" cy="453677"/>
          </a:xfrm>
          <a:prstGeom prst="rect">
            <a:avLst/>
          </a:prstGeom>
          <a:solidFill>
            <a:srgbClr val="00B050"/>
          </a:solidFill>
          <a:ln w="12700">
            <a:gradFill flip="none" rotWithShape="1">
              <a:gsLst>
                <a:gs pos="0">
                  <a:schemeClr val="bg1">
                    <a:lumMod val="85000"/>
                  </a:schemeClr>
                </a:gs>
                <a:gs pos="99000">
                  <a:schemeClr val="bg1">
                    <a:lumMod val="65000"/>
                  </a:schemeClr>
                </a:gs>
              </a:gsLst>
              <a:lin ang="3600000" scaled="0"/>
              <a:tileRect/>
            </a:gradFill>
          </a:ln>
          <a:effectLst>
            <a:reflection blurRad="76200" stA="50000" endA="300" endPos="6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rial Narrow" charset="0"/>
                <a:ea typeface="Arial Narrow" charset="0"/>
                <a:cs typeface="Arial Narrow" charset="0"/>
              </a:rPr>
              <a:t>Task 3: Month 18 to 30</a:t>
            </a:r>
          </a:p>
        </p:txBody>
      </p:sp>
      <p:sp>
        <p:nvSpPr>
          <p:cNvPr id="46" name="Oval 39"/>
          <p:cNvSpPr/>
          <p:nvPr/>
        </p:nvSpPr>
        <p:spPr>
          <a:xfrm>
            <a:off x="6091664" y="5675055"/>
            <a:ext cx="2971274" cy="450615"/>
          </a:xfrm>
          <a:prstGeom prst="rect">
            <a:avLst/>
          </a:prstGeom>
          <a:solidFill>
            <a:srgbClr val="F0A622"/>
          </a:solidFill>
          <a:ln w="12700">
            <a:gradFill flip="none" rotWithShape="1">
              <a:gsLst>
                <a:gs pos="0">
                  <a:schemeClr val="bg1">
                    <a:lumMod val="85000"/>
                  </a:schemeClr>
                </a:gs>
                <a:gs pos="99000">
                  <a:schemeClr val="bg1">
                    <a:lumMod val="65000"/>
                  </a:schemeClr>
                </a:gs>
              </a:gsLst>
              <a:lin ang="3600000" scaled="0"/>
              <a:tileRect/>
            </a:gradFill>
          </a:ln>
          <a:effectLst>
            <a:reflection blurRad="76200" stA="50000" endA="300" endPos="6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rial Narrow" charset="0"/>
                <a:ea typeface="Arial Narrow" charset="0"/>
                <a:cs typeface="Arial Narrow" charset="0"/>
              </a:rPr>
              <a:t>Task 4: Month 24 to 36</a:t>
            </a:r>
          </a:p>
        </p:txBody>
      </p:sp>
      <p:sp>
        <p:nvSpPr>
          <p:cNvPr id="47" name="Oval 41"/>
          <p:cNvSpPr/>
          <p:nvPr/>
        </p:nvSpPr>
        <p:spPr>
          <a:xfrm>
            <a:off x="7591672" y="5199144"/>
            <a:ext cx="2983198" cy="464244"/>
          </a:xfrm>
          <a:prstGeom prst="rect">
            <a:avLst/>
          </a:prstGeom>
          <a:solidFill>
            <a:srgbClr val="C00000"/>
          </a:solidFill>
          <a:ln w="12700">
            <a:gradFill flip="none" rotWithShape="1">
              <a:gsLst>
                <a:gs pos="0">
                  <a:schemeClr val="bg1">
                    <a:lumMod val="85000"/>
                  </a:schemeClr>
                </a:gs>
                <a:gs pos="99000">
                  <a:schemeClr val="bg1">
                    <a:lumMod val="65000"/>
                  </a:schemeClr>
                </a:gs>
              </a:gsLst>
              <a:lin ang="3600000" scaled="0"/>
              <a:tileRect/>
            </a:gradFill>
          </a:ln>
          <a:effectLst>
            <a:reflection blurRad="76200" stA="50000" endA="300" endPos="6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rial Narrow" charset="0"/>
                <a:ea typeface="Arial Narrow" charset="0"/>
                <a:cs typeface="Arial Narrow" charset="0"/>
              </a:rPr>
              <a:t>Task 5: Month 30 to 42</a:t>
            </a:r>
          </a:p>
        </p:txBody>
      </p:sp>
      <p:sp>
        <p:nvSpPr>
          <p:cNvPr id="7" name="TextBox 6"/>
          <p:cNvSpPr txBox="1"/>
          <p:nvPr/>
        </p:nvSpPr>
        <p:spPr>
          <a:xfrm>
            <a:off x="5863533" y="6477000"/>
            <a:ext cx="6201508" cy="369332"/>
          </a:xfrm>
          <a:prstGeom prst="rect">
            <a:avLst/>
          </a:prstGeom>
          <a:noFill/>
        </p:spPr>
        <p:txBody>
          <a:bodyPr wrap="square" rtlCol="0">
            <a:spAutoFit/>
          </a:bodyPr>
          <a:lstStyle/>
          <a:p>
            <a:pPr algn="r"/>
            <a:r>
              <a:rPr lang="en-US" b="1" dirty="0">
                <a:solidFill>
                  <a:schemeClr val="bg1"/>
                </a:solidFill>
                <a:latin typeface="Arial" charset="0"/>
                <a:ea typeface="Arial" charset="0"/>
                <a:cs typeface="Arial" charset="0"/>
              </a:rPr>
              <a:t>OGP BIM IMPLEMENTATION PLANNING TIMELINE</a:t>
            </a:r>
          </a:p>
        </p:txBody>
      </p:sp>
      <p:graphicFrame>
        <p:nvGraphicFramePr>
          <p:cNvPr id="5" name="Table 4"/>
          <p:cNvGraphicFramePr>
            <a:graphicFrameLocks noGrp="1"/>
          </p:cNvGraphicFramePr>
          <p:nvPr>
            <p:extLst>
              <p:ext uri="{D42A27DB-BD31-4B8C-83A1-F6EECF244321}">
                <p14:modId xmlns:p14="http://schemas.microsoft.com/office/powerpoint/2010/main" val="2616842077"/>
              </p:ext>
            </p:extLst>
          </p:nvPr>
        </p:nvGraphicFramePr>
        <p:xfrm>
          <a:off x="124104" y="2376419"/>
          <a:ext cx="11940936" cy="548640"/>
        </p:xfrm>
        <a:graphic>
          <a:graphicData uri="http://schemas.openxmlformats.org/drawingml/2006/table">
            <a:tbl>
              <a:tblPr firstRow="1" bandRow="1">
                <a:tableStyleId>{5C22544A-7EE6-4342-B048-85BDC9FD1C3A}</a:tableStyleId>
              </a:tblPr>
              <a:tblGrid>
                <a:gridCol w="1492617">
                  <a:extLst>
                    <a:ext uri="{9D8B030D-6E8A-4147-A177-3AD203B41FA5}">
                      <a16:colId xmlns:a16="http://schemas.microsoft.com/office/drawing/2014/main" val="20000"/>
                    </a:ext>
                  </a:extLst>
                </a:gridCol>
                <a:gridCol w="1492617">
                  <a:extLst>
                    <a:ext uri="{9D8B030D-6E8A-4147-A177-3AD203B41FA5}">
                      <a16:colId xmlns:a16="http://schemas.microsoft.com/office/drawing/2014/main" val="20001"/>
                    </a:ext>
                  </a:extLst>
                </a:gridCol>
                <a:gridCol w="1492617">
                  <a:extLst>
                    <a:ext uri="{9D8B030D-6E8A-4147-A177-3AD203B41FA5}">
                      <a16:colId xmlns:a16="http://schemas.microsoft.com/office/drawing/2014/main" val="20002"/>
                    </a:ext>
                  </a:extLst>
                </a:gridCol>
                <a:gridCol w="1492617">
                  <a:extLst>
                    <a:ext uri="{9D8B030D-6E8A-4147-A177-3AD203B41FA5}">
                      <a16:colId xmlns:a16="http://schemas.microsoft.com/office/drawing/2014/main" val="20003"/>
                    </a:ext>
                  </a:extLst>
                </a:gridCol>
                <a:gridCol w="1492617">
                  <a:extLst>
                    <a:ext uri="{9D8B030D-6E8A-4147-A177-3AD203B41FA5}">
                      <a16:colId xmlns:a16="http://schemas.microsoft.com/office/drawing/2014/main" val="20004"/>
                    </a:ext>
                  </a:extLst>
                </a:gridCol>
                <a:gridCol w="1492617">
                  <a:extLst>
                    <a:ext uri="{9D8B030D-6E8A-4147-A177-3AD203B41FA5}">
                      <a16:colId xmlns:a16="http://schemas.microsoft.com/office/drawing/2014/main" val="20005"/>
                    </a:ext>
                  </a:extLst>
                </a:gridCol>
                <a:gridCol w="1492617">
                  <a:extLst>
                    <a:ext uri="{9D8B030D-6E8A-4147-A177-3AD203B41FA5}">
                      <a16:colId xmlns:a16="http://schemas.microsoft.com/office/drawing/2014/main" val="20006"/>
                    </a:ext>
                  </a:extLst>
                </a:gridCol>
                <a:gridCol w="1492617">
                  <a:extLst>
                    <a:ext uri="{9D8B030D-6E8A-4147-A177-3AD203B41FA5}">
                      <a16:colId xmlns:a16="http://schemas.microsoft.com/office/drawing/2014/main" val="20007"/>
                    </a:ext>
                  </a:extLst>
                </a:gridCol>
              </a:tblGrid>
              <a:tr h="411357">
                <a:tc>
                  <a:txBody>
                    <a:bodyPr/>
                    <a:lstStyle/>
                    <a:p>
                      <a:r>
                        <a:rPr lang="en-US" sz="1500" baseline="0" dirty="0">
                          <a:latin typeface="Arial" charset="0"/>
                          <a:ea typeface="Arial" charset="0"/>
                          <a:cs typeface="Arial" charset="0"/>
                        </a:rPr>
                        <a:t>Initiate</a:t>
                      </a:r>
                    </a:p>
                    <a:p>
                      <a:r>
                        <a:rPr lang="en-US" sz="1500" baseline="0" dirty="0">
                          <a:latin typeface="Arial" charset="0"/>
                          <a:ea typeface="Arial" charset="0"/>
                          <a:cs typeface="Arial" charset="0"/>
                        </a:rPr>
                        <a:t>Q1 - 24</a:t>
                      </a:r>
                      <a:endParaRPr lang="en-US" sz="1500" dirty="0">
                        <a:latin typeface="Arial" charset="0"/>
                        <a:ea typeface="Arial" charset="0"/>
                        <a:cs typeface="Arial" charset="0"/>
                      </a:endParaRP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tc>
                  <a:txBody>
                    <a:bodyPr/>
                    <a:lstStyle/>
                    <a:p>
                      <a:r>
                        <a:rPr lang="en-US" sz="1500" dirty="0">
                          <a:latin typeface="Arial" charset="0"/>
                          <a:ea typeface="Arial" charset="0"/>
                          <a:cs typeface="Arial" charset="0"/>
                        </a:rPr>
                        <a:t>Q3 - 24</a:t>
                      </a: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tc>
                  <a:txBody>
                    <a:bodyPr/>
                    <a:lstStyle/>
                    <a:p>
                      <a:r>
                        <a:rPr lang="en-US" sz="1500" dirty="0">
                          <a:latin typeface="Arial" charset="0"/>
                          <a:ea typeface="Arial" charset="0"/>
                          <a:cs typeface="Arial" charset="0"/>
                        </a:rPr>
                        <a:t>Q1 -</a:t>
                      </a:r>
                      <a:r>
                        <a:rPr lang="en-US" sz="1500" baseline="0" dirty="0">
                          <a:latin typeface="Arial" charset="0"/>
                          <a:ea typeface="Arial" charset="0"/>
                          <a:cs typeface="Arial" charset="0"/>
                        </a:rPr>
                        <a:t> 25</a:t>
                      </a:r>
                      <a:endParaRPr lang="en-US" sz="1500" dirty="0">
                        <a:latin typeface="Arial" charset="0"/>
                        <a:ea typeface="Arial" charset="0"/>
                        <a:cs typeface="Arial" charset="0"/>
                      </a:endParaRP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tc>
                  <a:txBody>
                    <a:bodyPr/>
                    <a:lstStyle/>
                    <a:p>
                      <a:r>
                        <a:rPr lang="en-US" sz="1500" dirty="0">
                          <a:latin typeface="Arial" charset="0"/>
                          <a:ea typeface="Arial" charset="0"/>
                          <a:cs typeface="Arial" charset="0"/>
                        </a:rPr>
                        <a:t>Q3 - 25</a:t>
                      </a: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tc>
                  <a:txBody>
                    <a:bodyPr/>
                    <a:lstStyle/>
                    <a:p>
                      <a:r>
                        <a:rPr lang="en-US" sz="1500" dirty="0">
                          <a:latin typeface="Arial" charset="0"/>
                          <a:ea typeface="Arial" charset="0"/>
                          <a:cs typeface="Arial" charset="0"/>
                        </a:rPr>
                        <a:t>Q1 - 26</a:t>
                      </a: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tc>
                  <a:txBody>
                    <a:bodyPr/>
                    <a:lstStyle/>
                    <a:p>
                      <a:r>
                        <a:rPr lang="en-US" sz="1500" dirty="0">
                          <a:latin typeface="Arial" charset="0"/>
                          <a:ea typeface="Arial" charset="0"/>
                          <a:cs typeface="Arial" charset="0"/>
                        </a:rPr>
                        <a:t>Q3 - 26</a:t>
                      </a: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tc>
                  <a:txBody>
                    <a:bodyPr/>
                    <a:lstStyle/>
                    <a:p>
                      <a:r>
                        <a:rPr lang="en-US" sz="1500" dirty="0">
                          <a:latin typeface="Arial" charset="0"/>
                          <a:ea typeface="Arial" charset="0"/>
                          <a:cs typeface="Arial" charset="0"/>
                        </a:rPr>
                        <a:t>Q1 - 27</a:t>
                      </a: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tc>
                  <a:txBody>
                    <a:bodyPr/>
                    <a:lstStyle/>
                    <a:p>
                      <a:r>
                        <a:rPr lang="en-US" sz="1500" dirty="0">
                          <a:latin typeface="Arial" charset="0"/>
                          <a:ea typeface="Arial" charset="0"/>
                          <a:cs typeface="Arial" charset="0"/>
                        </a:rPr>
                        <a:t>Q</a:t>
                      </a:r>
                      <a:r>
                        <a:rPr lang="en-US" sz="1500" baseline="0" dirty="0">
                          <a:latin typeface="Arial" charset="0"/>
                          <a:ea typeface="Arial" charset="0"/>
                          <a:cs typeface="Arial" charset="0"/>
                        </a:rPr>
                        <a:t> - </a:t>
                      </a:r>
                      <a:r>
                        <a:rPr lang="en-US" sz="1500" dirty="0">
                          <a:latin typeface="Arial" charset="0"/>
                          <a:ea typeface="Arial" charset="0"/>
                          <a:cs typeface="Arial" charset="0"/>
                        </a:rPr>
                        <a:t>27</a:t>
                      </a:r>
                    </a:p>
                  </a:txBody>
                  <a:tcP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tcPr>
                </a:tc>
                <a:extLst>
                  <a:ext uri="{0D108BD9-81ED-4DB2-BD59-A6C34878D82A}">
                    <a16:rowId xmlns:a16="http://schemas.microsoft.com/office/drawing/2014/main" val="10000"/>
                  </a:ext>
                </a:extLst>
              </a:tr>
            </a:tbl>
          </a:graphicData>
        </a:graphic>
      </p:graphicFrame>
      <p:grpSp>
        <p:nvGrpSpPr>
          <p:cNvPr id="10" name="Group 9"/>
          <p:cNvGrpSpPr/>
          <p:nvPr/>
        </p:nvGrpSpPr>
        <p:grpSpPr>
          <a:xfrm>
            <a:off x="125824" y="673891"/>
            <a:ext cx="1653527" cy="1712767"/>
            <a:chOff x="161330" y="380169"/>
            <a:chExt cx="1735974" cy="1712767"/>
          </a:xfrm>
        </p:grpSpPr>
        <p:grpSp>
          <p:nvGrpSpPr>
            <p:cNvPr id="2" name="Group 1"/>
            <p:cNvGrpSpPr/>
            <p:nvPr/>
          </p:nvGrpSpPr>
          <p:grpSpPr>
            <a:xfrm>
              <a:off x="161331" y="380169"/>
              <a:ext cx="1735973" cy="1200329"/>
              <a:chOff x="821274" y="410543"/>
              <a:chExt cx="1735973" cy="1200329"/>
            </a:xfrm>
          </p:grpSpPr>
          <p:sp>
            <p:nvSpPr>
              <p:cNvPr id="14" name="Rounded Rectangle 13"/>
              <p:cNvSpPr/>
              <p:nvPr/>
            </p:nvSpPr>
            <p:spPr>
              <a:xfrm>
                <a:off x="821274" y="411501"/>
                <a:ext cx="1577636" cy="1199371"/>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21274" y="410543"/>
                <a:ext cx="1735973" cy="1200329"/>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1 • CWMF Projects &gt; 100m</a:t>
                </a:r>
              </a:p>
              <a:p>
                <a:r>
                  <a:rPr lang="en-US" sz="1200" b="1" dirty="0">
                    <a:effectLst>
                      <a:glow rad="63500">
                        <a:schemeClr val="bg1">
                          <a:alpha val="40000"/>
                        </a:schemeClr>
                      </a:glow>
                    </a:effectLst>
                    <a:latin typeface="Arial" charset="0"/>
                    <a:ea typeface="Arial" charset="0"/>
                    <a:cs typeface="Arial" charset="0"/>
                  </a:rPr>
                  <a:t>Projects</a:t>
                </a:r>
              </a:p>
              <a:p>
                <a:r>
                  <a:rPr lang="en-US" sz="1200" b="1" dirty="0">
                    <a:effectLst>
                      <a:glow rad="63500">
                        <a:schemeClr val="bg1">
                          <a:alpha val="40000"/>
                        </a:schemeClr>
                      </a:glow>
                    </a:effectLst>
                    <a:latin typeface="Arial" charset="0"/>
                    <a:ea typeface="Arial" charset="0"/>
                    <a:cs typeface="Arial" charset="0"/>
                  </a:rPr>
                  <a:t>Phase 1 – Design Only</a:t>
                </a:r>
              </a:p>
            </p:txBody>
          </p:sp>
        </p:grpSp>
        <p:cxnSp>
          <p:nvCxnSpPr>
            <p:cNvPr id="4" name="Straight Connector 3"/>
            <p:cNvCxnSpPr>
              <a:cxnSpLocks/>
            </p:cNvCxnSpPr>
            <p:nvPr/>
          </p:nvCxnSpPr>
          <p:spPr>
            <a:xfrm>
              <a:off x="161330" y="380169"/>
              <a:ext cx="1" cy="1712767"/>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103648" y="940759"/>
            <a:ext cx="1465724" cy="1419845"/>
            <a:chOff x="-245149" y="965993"/>
            <a:chExt cx="1219095" cy="4554563"/>
          </a:xfrm>
        </p:grpSpPr>
        <p:grpSp>
          <p:nvGrpSpPr>
            <p:cNvPr id="22" name="Group 21"/>
            <p:cNvGrpSpPr/>
            <p:nvPr/>
          </p:nvGrpSpPr>
          <p:grpSpPr>
            <a:xfrm>
              <a:off x="-245149" y="965993"/>
              <a:ext cx="1219095" cy="3485464"/>
              <a:chOff x="414794" y="996367"/>
              <a:chExt cx="1219095" cy="3485464"/>
            </a:xfrm>
          </p:grpSpPr>
          <p:sp>
            <p:nvSpPr>
              <p:cNvPr id="24" name="Rounded Rectangle 23"/>
              <p:cNvSpPr/>
              <p:nvPr/>
            </p:nvSpPr>
            <p:spPr>
              <a:xfrm>
                <a:off x="425854" y="1083276"/>
                <a:ext cx="1208035" cy="3081539"/>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414794" y="996367"/>
                <a:ext cx="1211404" cy="3485464"/>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3 • CWMF Projects &gt; 20m</a:t>
                </a:r>
              </a:p>
              <a:p>
                <a:r>
                  <a:rPr lang="en-US" sz="1200" b="1" dirty="0">
                    <a:effectLst>
                      <a:glow rad="63500">
                        <a:schemeClr val="bg1">
                          <a:alpha val="40000"/>
                        </a:schemeClr>
                      </a:glow>
                    </a:effectLst>
                    <a:latin typeface="Arial" charset="0"/>
                    <a:ea typeface="Arial" charset="0"/>
                    <a:cs typeface="Arial" charset="0"/>
                  </a:rPr>
                  <a:t>Phase 2 – Design Only</a:t>
                </a:r>
              </a:p>
            </p:txBody>
          </p:sp>
        </p:grpSp>
        <p:cxnSp>
          <p:nvCxnSpPr>
            <p:cNvPr id="23" name="Straight Connector 22"/>
            <p:cNvCxnSpPr>
              <a:cxnSpLocks/>
            </p:cNvCxnSpPr>
            <p:nvPr/>
          </p:nvCxnSpPr>
          <p:spPr>
            <a:xfrm flipH="1">
              <a:off x="-237459" y="965993"/>
              <a:ext cx="1823" cy="4554563"/>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596654" y="948712"/>
            <a:ext cx="1463534" cy="1411892"/>
            <a:chOff x="143294" y="369715"/>
            <a:chExt cx="2252360" cy="842011"/>
          </a:xfrm>
        </p:grpSpPr>
        <p:grpSp>
          <p:nvGrpSpPr>
            <p:cNvPr id="33" name="Group 32"/>
            <p:cNvGrpSpPr/>
            <p:nvPr/>
          </p:nvGrpSpPr>
          <p:grpSpPr>
            <a:xfrm>
              <a:off x="143294" y="370230"/>
              <a:ext cx="2252360" cy="605711"/>
              <a:chOff x="803237" y="400604"/>
              <a:chExt cx="2252360" cy="605711"/>
            </a:xfrm>
          </p:grpSpPr>
          <p:sp>
            <p:nvSpPr>
              <p:cNvPr id="35" name="Rounded Rectangle 34"/>
              <p:cNvSpPr/>
              <p:nvPr/>
            </p:nvSpPr>
            <p:spPr>
              <a:xfrm>
                <a:off x="821272" y="411503"/>
                <a:ext cx="2040957" cy="572899"/>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803237" y="400604"/>
                <a:ext cx="2252360" cy="605711"/>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5 • CWMF Projects &gt; 10M</a:t>
                </a:r>
              </a:p>
              <a:p>
                <a:r>
                  <a:rPr lang="en-US" sz="1200" b="1" dirty="0">
                    <a:effectLst>
                      <a:glow rad="63500">
                        <a:schemeClr val="bg1">
                          <a:alpha val="40000"/>
                        </a:schemeClr>
                      </a:glow>
                    </a:effectLst>
                    <a:latin typeface="Arial" charset="0"/>
                    <a:ea typeface="Arial" charset="0"/>
                    <a:cs typeface="Arial" charset="0"/>
                  </a:rPr>
                  <a:t>Phase 4 – Design Only</a:t>
                </a:r>
              </a:p>
            </p:txBody>
          </p:sp>
        </p:grpSp>
        <p:cxnSp>
          <p:nvCxnSpPr>
            <p:cNvPr id="34" name="Straight Connector 33"/>
            <p:cNvCxnSpPr>
              <a:cxnSpLocks/>
            </p:cNvCxnSpPr>
            <p:nvPr/>
          </p:nvCxnSpPr>
          <p:spPr>
            <a:xfrm flipH="1">
              <a:off x="161329" y="369715"/>
              <a:ext cx="1" cy="842011"/>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1791E66C-824E-430F-813F-E9C4923896D9}"/>
              </a:ext>
            </a:extLst>
          </p:cNvPr>
          <p:cNvGrpSpPr/>
          <p:nvPr/>
        </p:nvGrpSpPr>
        <p:grpSpPr>
          <a:xfrm>
            <a:off x="10545663" y="2921116"/>
            <a:ext cx="1497770" cy="1813496"/>
            <a:chOff x="2739514" y="-2462302"/>
            <a:chExt cx="1441451" cy="3930688"/>
          </a:xfrm>
        </p:grpSpPr>
        <p:grpSp>
          <p:nvGrpSpPr>
            <p:cNvPr id="56" name="Group 55">
              <a:extLst>
                <a:ext uri="{FF2B5EF4-FFF2-40B4-BE49-F238E27FC236}">
                  <a16:creationId xmlns:a16="http://schemas.microsoft.com/office/drawing/2014/main" id="{C9204930-0E0E-4743-AE44-4F15F95BAC3C}"/>
                </a:ext>
              </a:extLst>
            </p:cNvPr>
            <p:cNvGrpSpPr/>
            <p:nvPr/>
          </p:nvGrpSpPr>
          <p:grpSpPr>
            <a:xfrm>
              <a:off x="2739514" y="-1405389"/>
              <a:ext cx="1441451" cy="2873775"/>
              <a:chOff x="3399457" y="-1375015"/>
              <a:chExt cx="1441451" cy="2873775"/>
            </a:xfrm>
          </p:grpSpPr>
          <p:sp>
            <p:nvSpPr>
              <p:cNvPr id="58" name="Rounded Rectangle 40">
                <a:extLst>
                  <a:ext uri="{FF2B5EF4-FFF2-40B4-BE49-F238E27FC236}">
                    <a16:creationId xmlns:a16="http://schemas.microsoft.com/office/drawing/2014/main" id="{D360D25D-2176-43CA-B3AD-65B513BA5179}"/>
                  </a:ext>
                </a:extLst>
              </p:cNvPr>
              <p:cNvSpPr/>
              <p:nvPr/>
            </p:nvSpPr>
            <p:spPr>
              <a:xfrm flipH="1">
                <a:off x="3428998" y="-1368009"/>
                <a:ext cx="1411909" cy="2866769"/>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99FF64B6-924D-464D-9FA3-602071A52086}"/>
                  </a:ext>
                </a:extLst>
              </p:cNvPr>
              <p:cNvSpPr txBox="1"/>
              <p:nvPr/>
            </p:nvSpPr>
            <p:spPr>
              <a:xfrm flipH="1">
                <a:off x="3399457" y="-1375015"/>
                <a:ext cx="1441451" cy="2627987"/>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12• CWMF Projects &lt; 1M</a:t>
                </a:r>
              </a:p>
              <a:p>
                <a:r>
                  <a:rPr lang="en-US" sz="1200" b="1" dirty="0">
                    <a:effectLst>
                      <a:glow rad="63500">
                        <a:schemeClr val="bg1">
                          <a:alpha val="40000"/>
                        </a:schemeClr>
                      </a:glow>
                    </a:effectLst>
                    <a:latin typeface="Arial" charset="0"/>
                    <a:ea typeface="Arial" charset="0"/>
                    <a:cs typeface="Arial" charset="0"/>
                  </a:rPr>
                  <a:t>Phase 7 – Contractor and Supply Chain</a:t>
                </a:r>
              </a:p>
            </p:txBody>
          </p:sp>
        </p:grpSp>
        <p:cxnSp>
          <p:nvCxnSpPr>
            <p:cNvPr id="57" name="Straight Connector 56">
              <a:extLst>
                <a:ext uri="{FF2B5EF4-FFF2-40B4-BE49-F238E27FC236}">
                  <a16:creationId xmlns:a16="http://schemas.microsoft.com/office/drawing/2014/main" id="{6ADA6F63-8437-40A1-8F05-4E5411D1C1DB}"/>
                </a:ext>
              </a:extLst>
            </p:cNvPr>
            <p:cNvCxnSpPr>
              <a:cxnSpLocks/>
            </p:cNvCxnSpPr>
            <p:nvPr/>
          </p:nvCxnSpPr>
          <p:spPr>
            <a:xfrm flipV="1">
              <a:off x="2767623" y="-2462302"/>
              <a:ext cx="1433" cy="3891325"/>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C1C8BC5E-3418-49B9-9F5F-C5A79CBFF071}"/>
              </a:ext>
            </a:extLst>
          </p:cNvPr>
          <p:cNvSpPr/>
          <p:nvPr/>
        </p:nvSpPr>
        <p:spPr>
          <a:xfrm>
            <a:off x="495309" y="-117726"/>
            <a:ext cx="11200247"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BIM IMPLEMENTATION </a:t>
            </a: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TIMELINE</a:t>
            </a:r>
          </a:p>
        </p:txBody>
      </p:sp>
      <p:sp>
        <p:nvSpPr>
          <p:cNvPr id="3" name="Oval 41">
            <a:extLst>
              <a:ext uri="{FF2B5EF4-FFF2-40B4-BE49-F238E27FC236}">
                <a16:creationId xmlns:a16="http://schemas.microsoft.com/office/drawing/2014/main" id="{72689744-CFBE-7662-2B9B-2AEB41B4CA0B}"/>
              </a:ext>
            </a:extLst>
          </p:cNvPr>
          <p:cNvSpPr/>
          <p:nvPr/>
        </p:nvSpPr>
        <p:spPr>
          <a:xfrm>
            <a:off x="9083271" y="5659892"/>
            <a:ext cx="3059494" cy="467152"/>
          </a:xfrm>
          <a:prstGeom prst="rect">
            <a:avLst/>
          </a:prstGeom>
          <a:solidFill>
            <a:srgbClr val="7030A0"/>
          </a:solidFill>
          <a:ln w="12700">
            <a:gradFill flip="none" rotWithShape="1">
              <a:gsLst>
                <a:gs pos="0">
                  <a:schemeClr val="bg1">
                    <a:lumMod val="85000"/>
                  </a:schemeClr>
                </a:gs>
                <a:gs pos="99000">
                  <a:schemeClr val="bg1">
                    <a:lumMod val="65000"/>
                  </a:schemeClr>
                </a:gs>
              </a:gsLst>
              <a:lin ang="3600000" scaled="0"/>
              <a:tileRect/>
            </a:gradFill>
          </a:ln>
          <a:effectLst>
            <a:reflection blurRad="76200" stA="50000" endA="300" endPos="6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latin typeface="Arial Narrow" charset="0"/>
                <a:ea typeface="Arial Narrow" charset="0"/>
                <a:cs typeface="Arial Narrow" charset="0"/>
              </a:rPr>
              <a:t>Task 6: Month 36 to 48</a:t>
            </a:r>
          </a:p>
        </p:txBody>
      </p:sp>
      <p:grpSp>
        <p:nvGrpSpPr>
          <p:cNvPr id="68" name="Group 67">
            <a:extLst>
              <a:ext uri="{FF2B5EF4-FFF2-40B4-BE49-F238E27FC236}">
                <a16:creationId xmlns:a16="http://schemas.microsoft.com/office/drawing/2014/main" id="{5C9890EE-5090-4EF4-99C3-57C6DBE31354}"/>
              </a:ext>
            </a:extLst>
          </p:cNvPr>
          <p:cNvGrpSpPr/>
          <p:nvPr/>
        </p:nvGrpSpPr>
        <p:grpSpPr>
          <a:xfrm>
            <a:off x="4585907" y="2910685"/>
            <a:ext cx="1535092" cy="1810471"/>
            <a:chOff x="163611" y="-58318"/>
            <a:chExt cx="2908511" cy="2174771"/>
          </a:xfrm>
        </p:grpSpPr>
        <p:grpSp>
          <p:nvGrpSpPr>
            <p:cNvPr id="69" name="Group 68">
              <a:extLst>
                <a:ext uri="{FF2B5EF4-FFF2-40B4-BE49-F238E27FC236}">
                  <a16:creationId xmlns:a16="http://schemas.microsoft.com/office/drawing/2014/main" id="{21BC5B92-7EE3-458F-A522-21E0AA3640F0}"/>
                </a:ext>
              </a:extLst>
            </p:cNvPr>
            <p:cNvGrpSpPr/>
            <p:nvPr/>
          </p:nvGrpSpPr>
          <p:grpSpPr>
            <a:xfrm>
              <a:off x="183973" y="560045"/>
              <a:ext cx="2888149" cy="1556408"/>
              <a:chOff x="843916" y="590419"/>
              <a:chExt cx="2888149" cy="1556408"/>
            </a:xfrm>
          </p:grpSpPr>
          <p:sp>
            <p:nvSpPr>
              <p:cNvPr id="71" name="Rounded Rectangle 40">
                <a:extLst>
                  <a:ext uri="{FF2B5EF4-FFF2-40B4-BE49-F238E27FC236}">
                    <a16:creationId xmlns:a16="http://schemas.microsoft.com/office/drawing/2014/main" id="{0B4D3F28-39B7-4CF4-B804-45D1B3685F6E}"/>
                  </a:ext>
                </a:extLst>
              </p:cNvPr>
              <p:cNvSpPr/>
              <p:nvPr/>
            </p:nvSpPr>
            <p:spPr>
              <a:xfrm>
                <a:off x="843916" y="590419"/>
                <a:ext cx="2607726" cy="1556408"/>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8F30ECAD-3764-4DA7-8FBB-DFEB59C72ED7}"/>
                  </a:ext>
                </a:extLst>
              </p:cNvPr>
              <p:cNvSpPr txBox="1"/>
              <p:nvPr/>
            </p:nvSpPr>
            <p:spPr>
              <a:xfrm>
                <a:off x="945691" y="629608"/>
                <a:ext cx="2786374" cy="1511569"/>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4 • CWMF Projects &gt; 20m</a:t>
                </a:r>
              </a:p>
              <a:p>
                <a:r>
                  <a:rPr lang="en-US" sz="1200" b="1" dirty="0">
                    <a:effectLst>
                      <a:glow rad="63500">
                        <a:schemeClr val="bg1">
                          <a:alpha val="40000"/>
                        </a:schemeClr>
                      </a:glow>
                    </a:effectLst>
                    <a:latin typeface="Arial" charset="0"/>
                    <a:ea typeface="Arial" charset="0"/>
                    <a:cs typeface="Arial" charset="0"/>
                  </a:rPr>
                  <a:t>Phase 5 – Contractor and Supply Chain</a:t>
                </a:r>
              </a:p>
            </p:txBody>
          </p:sp>
        </p:grpSp>
        <p:cxnSp>
          <p:nvCxnSpPr>
            <p:cNvPr id="70" name="Straight Connector 69">
              <a:extLst>
                <a:ext uri="{FF2B5EF4-FFF2-40B4-BE49-F238E27FC236}">
                  <a16:creationId xmlns:a16="http://schemas.microsoft.com/office/drawing/2014/main" id="{7B0238E0-C565-48C2-81A3-DD58811B1C0E}"/>
                </a:ext>
              </a:extLst>
            </p:cNvPr>
            <p:cNvCxnSpPr>
              <a:cxnSpLocks/>
            </p:cNvCxnSpPr>
            <p:nvPr/>
          </p:nvCxnSpPr>
          <p:spPr>
            <a:xfrm flipV="1">
              <a:off x="163611" y="-58318"/>
              <a:ext cx="30893" cy="2174771"/>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5C9890EE-5090-4EF4-99C3-57C6DBE31354}"/>
              </a:ext>
            </a:extLst>
          </p:cNvPr>
          <p:cNvGrpSpPr/>
          <p:nvPr/>
        </p:nvGrpSpPr>
        <p:grpSpPr>
          <a:xfrm>
            <a:off x="6083507" y="2927577"/>
            <a:ext cx="1470738" cy="1788876"/>
            <a:chOff x="161330" y="-283326"/>
            <a:chExt cx="2786374" cy="2399778"/>
          </a:xfrm>
        </p:grpSpPr>
        <p:grpSp>
          <p:nvGrpSpPr>
            <p:cNvPr id="74" name="Group 73">
              <a:extLst>
                <a:ext uri="{FF2B5EF4-FFF2-40B4-BE49-F238E27FC236}">
                  <a16:creationId xmlns:a16="http://schemas.microsoft.com/office/drawing/2014/main" id="{21BC5B92-7EE3-458F-A522-21E0AA3640F0}"/>
                </a:ext>
              </a:extLst>
            </p:cNvPr>
            <p:cNvGrpSpPr/>
            <p:nvPr/>
          </p:nvGrpSpPr>
          <p:grpSpPr>
            <a:xfrm>
              <a:off x="161330" y="380169"/>
              <a:ext cx="2786374" cy="1736281"/>
              <a:chOff x="821273" y="410543"/>
              <a:chExt cx="2786374" cy="1736281"/>
            </a:xfrm>
          </p:grpSpPr>
          <p:sp>
            <p:nvSpPr>
              <p:cNvPr id="76" name="Rounded Rectangle 40">
                <a:extLst>
                  <a:ext uri="{FF2B5EF4-FFF2-40B4-BE49-F238E27FC236}">
                    <a16:creationId xmlns:a16="http://schemas.microsoft.com/office/drawing/2014/main" id="{0B4D3F28-39B7-4CF4-B804-45D1B3685F6E}"/>
                  </a:ext>
                </a:extLst>
              </p:cNvPr>
              <p:cNvSpPr/>
              <p:nvPr/>
            </p:nvSpPr>
            <p:spPr>
              <a:xfrm>
                <a:off x="821273" y="411502"/>
                <a:ext cx="2607727" cy="1735322"/>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8F30ECAD-3764-4DA7-8FBB-DFEB59C72ED7}"/>
                  </a:ext>
                </a:extLst>
              </p:cNvPr>
              <p:cNvSpPr txBox="1"/>
              <p:nvPr/>
            </p:nvSpPr>
            <p:spPr>
              <a:xfrm>
                <a:off x="821273" y="410543"/>
                <a:ext cx="2786374" cy="1511569"/>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6 • CWMF Projects &gt; 10m</a:t>
                </a:r>
              </a:p>
              <a:p>
                <a:r>
                  <a:rPr lang="en-US" sz="1200" b="1" dirty="0">
                    <a:effectLst>
                      <a:glow rad="63500">
                        <a:schemeClr val="bg1">
                          <a:alpha val="40000"/>
                        </a:schemeClr>
                      </a:glow>
                    </a:effectLst>
                    <a:latin typeface="Arial" charset="0"/>
                    <a:ea typeface="Arial" charset="0"/>
                    <a:cs typeface="Arial" charset="0"/>
                  </a:rPr>
                  <a:t>Phase 5 – Contractor and Supply Chain</a:t>
                </a:r>
              </a:p>
            </p:txBody>
          </p:sp>
        </p:grpSp>
        <p:cxnSp>
          <p:nvCxnSpPr>
            <p:cNvPr id="75" name="Straight Connector 74">
              <a:extLst>
                <a:ext uri="{FF2B5EF4-FFF2-40B4-BE49-F238E27FC236}">
                  <a16:creationId xmlns:a16="http://schemas.microsoft.com/office/drawing/2014/main" id="{7B0238E0-C565-48C2-81A3-DD58811B1C0E}"/>
                </a:ext>
              </a:extLst>
            </p:cNvPr>
            <p:cNvCxnSpPr>
              <a:cxnSpLocks/>
            </p:cNvCxnSpPr>
            <p:nvPr/>
          </p:nvCxnSpPr>
          <p:spPr>
            <a:xfrm flipH="1" flipV="1">
              <a:off x="161330" y="-283326"/>
              <a:ext cx="2280" cy="2399778"/>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5C9890EE-5090-4EF4-99C3-57C6DBE31354}"/>
              </a:ext>
            </a:extLst>
          </p:cNvPr>
          <p:cNvGrpSpPr/>
          <p:nvPr/>
        </p:nvGrpSpPr>
        <p:grpSpPr>
          <a:xfrm>
            <a:off x="7590529" y="2900474"/>
            <a:ext cx="1397026" cy="1820685"/>
            <a:chOff x="161330" y="-283326"/>
            <a:chExt cx="2786374" cy="2399778"/>
          </a:xfrm>
        </p:grpSpPr>
        <p:grpSp>
          <p:nvGrpSpPr>
            <p:cNvPr id="82" name="Group 81">
              <a:extLst>
                <a:ext uri="{FF2B5EF4-FFF2-40B4-BE49-F238E27FC236}">
                  <a16:creationId xmlns:a16="http://schemas.microsoft.com/office/drawing/2014/main" id="{21BC5B92-7EE3-458F-A522-21E0AA3640F0}"/>
                </a:ext>
              </a:extLst>
            </p:cNvPr>
            <p:cNvGrpSpPr/>
            <p:nvPr/>
          </p:nvGrpSpPr>
          <p:grpSpPr>
            <a:xfrm>
              <a:off x="161330" y="380169"/>
              <a:ext cx="2786374" cy="1736281"/>
              <a:chOff x="821273" y="410543"/>
              <a:chExt cx="2786374" cy="1736281"/>
            </a:xfrm>
          </p:grpSpPr>
          <p:sp>
            <p:nvSpPr>
              <p:cNvPr id="84" name="Rounded Rectangle 40">
                <a:extLst>
                  <a:ext uri="{FF2B5EF4-FFF2-40B4-BE49-F238E27FC236}">
                    <a16:creationId xmlns:a16="http://schemas.microsoft.com/office/drawing/2014/main" id="{0B4D3F28-39B7-4CF4-B804-45D1B3685F6E}"/>
                  </a:ext>
                </a:extLst>
              </p:cNvPr>
              <p:cNvSpPr/>
              <p:nvPr/>
            </p:nvSpPr>
            <p:spPr>
              <a:xfrm>
                <a:off x="821273" y="411502"/>
                <a:ext cx="2607727" cy="1735322"/>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8F30ECAD-3764-4DA7-8FBB-DFEB59C72ED7}"/>
                  </a:ext>
                </a:extLst>
              </p:cNvPr>
              <p:cNvSpPr txBox="1"/>
              <p:nvPr/>
            </p:nvSpPr>
            <p:spPr>
              <a:xfrm>
                <a:off x="821273" y="410543"/>
                <a:ext cx="2786374" cy="1511569"/>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8 • CWMF Projects &gt; 5m</a:t>
                </a:r>
              </a:p>
              <a:p>
                <a:r>
                  <a:rPr lang="en-US" sz="1200" b="1" dirty="0">
                    <a:effectLst>
                      <a:glow rad="63500">
                        <a:schemeClr val="bg1">
                          <a:alpha val="40000"/>
                        </a:schemeClr>
                      </a:glow>
                    </a:effectLst>
                    <a:latin typeface="Arial" charset="0"/>
                    <a:ea typeface="Arial" charset="0"/>
                    <a:cs typeface="Arial" charset="0"/>
                  </a:rPr>
                  <a:t>Phase 5 – Contractor and Supply Chain</a:t>
                </a:r>
              </a:p>
            </p:txBody>
          </p:sp>
        </p:grpSp>
        <p:cxnSp>
          <p:nvCxnSpPr>
            <p:cNvPr id="83" name="Straight Connector 82">
              <a:extLst>
                <a:ext uri="{FF2B5EF4-FFF2-40B4-BE49-F238E27FC236}">
                  <a16:creationId xmlns:a16="http://schemas.microsoft.com/office/drawing/2014/main" id="{7B0238E0-C565-48C2-81A3-DD58811B1C0E}"/>
                </a:ext>
              </a:extLst>
            </p:cNvPr>
            <p:cNvCxnSpPr>
              <a:cxnSpLocks/>
            </p:cNvCxnSpPr>
            <p:nvPr/>
          </p:nvCxnSpPr>
          <p:spPr>
            <a:xfrm flipH="1" flipV="1">
              <a:off x="161330" y="-283326"/>
              <a:ext cx="2280" cy="2399778"/>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6082755" y="940758"/>
            <a:ext cx="1470720" cy="1441053"/>
            <a:chOff x="148291" y="369715"/>
            <a:chExt cx="2599633" cy="842011"/>
          </a:xfrm>
        </p:grpSpPr>
        <p:grpSp>
          <p:nvGrpSpPr>
            <p:cNvPr id="92" name="Group 91"/>
            <p:cNvGrpSpPr/>
            <p:nvPr/>
          </p:nvGrpSpPr>
          <p:grpSpPr>
            <a:xfrm>
              <a:off x="148291" y="374634"/>
              <a:ext cx="2599633" cy="573091"/>
              <a:chOff x="808234" y="405008"/>
              <a:chExt cx="2599633" cy="573091"/>
            </a:xfrm>
          </p:grpSpPr>
          <p:sp>
            <p:nvSpPr>
              <p:cNvPr id="94" name="Rounded Rectangle 93"/>
              <p:cNvSpPr/>
              <p:nvPr/>
            </p:nvSpPr>
            <p:spPr>
              <a:xfrm>
                <a:off x="821274" y="411503"/>
                <a:ext cx="2528254" cy="566596"/>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p:cNvSpPr txBox="1"/>
              <p:nvPr/>
            </p:nvSpPr>
            <p:spPr>
              <a:xfrm>
                <a:off x="808234" y="405008"/>
                <a:ext cx="2599633" cy="485554"/>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7 • CWMF Projects &gt; 5M</a:t>
                </a:r>
              </a:p>
              <a:p>
                <a:r>
                  <a:rPr lang="en-US" sz="1200" b="1" dirty="0">
                    <a:effectLst>
                      <a:glow rad="63500">
                        <a:schemeClr val="bg1">
                          <a:alpha val="40000"/>
                        </a:schemeClr>
                      </a:glow>
                    </a:effectLst>
                    <a:latin typeface="Arial" charset="0"/>
                    <a:ea typeface="Arial" charset="0"/>
                    <a:cs typeface="Arial" charset="0"/>
                  </a:rPr>
                  <a:t>Phase 4 – Design Only</a:t>
                </a:r>
              </a:p>
            </p:txBody>
          </p:sp>
        </p:grpSp>
        <p:cxnSp>
          <p:nvCxnSpPr>
            <p:cNvPr id="93" name="Straight Connector 92"/>
            <p:cNvCxnSpPr>
              <a:cxnSpLocks/>
            </p:cNvCxnSpPr>
            <p:nvPr/>
          </p:nvCxnSpPr>
          <p:spPr>
            <a:xfrm flipH="1">
              <a:off x="161329" y="369715"/>
              <a:ext cx="1" cy="842011"/>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7571889" y="943433"/>
            <a:ext cx="1567939" cy="1427706"/>
            <a:chOff x="158022" y="366590"/>
            <a:chExt cx="2152297" cy="845136"/>
          </a:xfrm>
        </p:grpSpPr>
        <p:grpSp>
          <p:nvGrpSpPr>
            <p:cNvPr id="102" name="Group 101"/>
            <p:cNvGrpSpPr/>
            <p:nvPr/>
          </p:nvGrpSpPr>
          <p:grpSpPr>
            <a:xfrm>
              <a:off x="158022" y="366590"/>
              <a:ext cx="2152297" cy="639100"/>
              <a:chOff x="817965" y="396964"/>
              <a:chExt cx="2152297" cy="639100"/>
            </a:xfrm>
          </p:grpSpPr>
          <p:sp>
            <p:nvSpPr>
              <p:cNvPr id="104" name="Rounded Rectangle 103"/>
              <p:cNvSpPr/>
              <p:nvPr/>
            </p:nvSpPr>
            <p:spPr>
              <a:xfrm>
                <a:off x="821273" y="411503"/>
                <a:ext cx="2040957" cy="568572"/>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p:cNvSpPr txBox="1"/>
              <p:nvPr/>
            </p:nvSpPr>
            <p:spPr>
              <a:xfrm>
                <a:off x="817965" y="396964"/>
                <a:ext cx="2152297" cy="639100"/>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9 • CWMF Projects &lt; 1M</a:t>
                </a:r>
              </a:p>
              <a:p>
                <a:r>
                  <a:rPr lang="en-US" sz="1200" b="1" dirty="0">
                    <a:effectLst>
                      <a:glow rad="63500">
                        <a:schemeClr val="bg1">
                          <a:alpha val="40000"/>
                        </a:schemeClr>
                      </a:glow>
                    </a:effectLst>
                    <a:latin typeface="Arial" charset="0"/>
                    <a:ea typeface="Arial" charset="0"/>
                    <a:cs typeface="Arial" charset="0"/>
                  </a:rPr>
                  <a:t>Phase 4 – Design Only</a:t>
                </a:r>
              </a:p>
            </p:txBody>
          </p:sp>
        </p:grpSp>
        <p:cxnSp>
          <p:nvCxnSpPr>
            <p:cNvPr id="103" name="Straight Connector 102"/>
            <p:cNvCxnSpPr>
              <a:cxnSpLocks/>
            </p:cNvCxnSpPr>
            <p:nvPr/>
          </p:nvCxnSpPr>
          <p:spPr>
            <a:xfrm flipH="1">
              <a:off x="161329" y="369715"/>
              <a:ext cx="1" cy="842011"/>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5C9890EE-5090-4EF4-99C3-57C6DBE31354}"/>
              </a:ext>
            </a:extLst>
          </p:cNvPr>
          <p:cNvGrpSpPr/>
          <p:nvPr/>
        </p:nvGrpSpPr>
        <p:grpSpPr>
          <a:xfrm>
            <a:off x="9072975" y="2905693"/>
            <a:ext cx="1324683" cy="1810759"/>
            <a:chOff x="161330" y="-283326"/>
            <a:chExt cx="2786374" cy="2399778"/>
          </a:xfrm>
        </p:grpSpPr>
        <p:grpSp>
          <p:nvGrpSpPr>
            <p:cNvPr id="107" name="Group 106">
              <a:extLst>
                <a:ext uri="{FF2B5EF4-FFF2-40B4-BE49-F238E27FC236}">
                  <a16:creationId xmlns:a16="http://schemas.microsoft.com/office/drawing/2014/main" id="{21BC5B92-7EE3-458F-A522-21E0AA3640F0}"/>
                </a:ext>
              </a:extLst>
            </p:cNvPr>
            <p:cNvGrpSpPr/>
            <p:nvPr/>
          </p:nvGrpSpPr>
          <p:grpSpPr>
            <a:xfrm>
              <a:off x="161330" y="380169"/>
              <a:ext cx="2786374" cy="1736281"/>
              <a:chOff x="821273" y="410543"/>
              <a:chExt cx="2786374" cy="1736281"/>
            </a:xfrm>
          </p:grpSpPr>
          <p:sp>
            <p:nvSpPr>
              <p:cNvPr id="109" name="Rounded Rectangle 40">
                <a:extLst>
                  <a:ext uri="{FF2B5EF4-FFF2-40B4-BE49-F238E27FC236}">
                    <a16:creationId xmlns:a16="http://schemas.microsoft.com/office/drawing/2014/main" id="{0B4D3F28-39B7-4CF4-B804-45D1B3685F6E}"/>
                  </a:ext>
                </a:extLst>
              </p:cNvPr>
              <p:cNvSpPr/>
              <p:nvPr/>
            </p:nvSpPr>
            <p:spPr>
              <a:xfrm>
                <a:off x="821273" y="411502"/>
                <a:ext cx="2607727" cy="1735322"/>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8F30ECAD-3764-4DA7-8FBB-DFEB59C72ED7}"/>
                  </a:ext>
                </a:extLst>
              </p:cNvPr>
              <p:cNvSpPr txBox="1"/>
              <p:nvPr/>
            </p:nvSpPr>
            <p:spPr>
              <a:xfrm>
                <a:off x="821273" y="410543"/>
                <a:ext cx="2786374" cy="1511569"/>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10 • CWMF Projects &gt; 1m</a:t>
                </a:r>
              </a:p>
              <a:p>
                <a:r>
                  <a:rPr lang="en-US" sz="1200" b="1" dirty="0">
                    <a:effectLst>
                      <a:glow rad="63500">
                        <a:schemeClr val="bg1">
                          <a:alpha val="40000"/>
                        </a:schemeClr>
                      </a:glow>
                    </a:effectLst>
                    <a:latin typeface="Arial" charset="0"/>
                    <a:ea typeface="Arial" charset="0"/>
                    <a:cs typeface="Arial" charset="0"/>
                  </a:rPr>
                  <a:t>Phase 5 – Contractor and Supply Chain</a:t>
                </a:r>
              </a:p>
            </p:txBody>
          </p:sp>
        </p:grpSp>
        <p:cxnSp>
          <p:nvCxnSpPr>
            <p:cNvPr id="108" name="Straight Connector 107">
              <a:extLst>
                <a:ext uri="{FF2B5EF4-FFF2-40B4-BE49-F238E27FC236}">
                  <a16:creationId xmlns:a16="http://schemas.microsoft.com/office/drawing/2014/main" id="{7B0238E0-C565-48C2-81A3-DD58811B1C0E}"/>
                </a:ext>
              </a:extLst>
            </p:cNvPr>
            <p:cNvCxnSpPr>
              <a:cxnSpLocks/>
            </p:cNvCxnSpPr>
            <p:nvPr/>
          </p:nvCxnSpPr>
          <p:spPr>
            <a:xfrm flipH="1" flipV="1">
              <a:off x="161330" y="-283326"/>
              <a:ext cx="2280" cy="2399778"/>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9077585" y="943173"/>
            <a:ext cx="1435302" cy="1425443"/>
            <a:chOff x="159244" y="369715"/>
            <a:chExt cx="1712506" cy="1289128"/>
          </a:xfrm>
        </p:grpSpPr>
        <p:grpSp>
          <p:nvGrpSpPr>
            <p:cNvPr id="113" name="Group 112"/>
            <p:cNvGrpSpPr/>
            <p:nvPr/>
          </p:nvGrpSpPr>
          <p:grpSpPr>
            <a:xfrm>
              <a:off x="161330" y="380169"/>
              <a:ext cx="1710420" cy="918535"/>
              <a:chOff x="821273" y="410543"/>
              <a:chExt cx="1710420" cy="918535"/>
            </a:xfrm>
          </p:grpSpPr>
          <p:sp>
            <p:nvSpPr>
              <p:cNvPr id="115" name="Rounded Rectangle 114"/>
              <p:cNvSpPr/>
              <p:nvPr/>
            </p:nvSpPr>
            <p:spPr>
              <a:xfrm>
                <a:off x="821273" y="411503"/>
                <a:ext cx="1615746" cy="879681"/>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p:cNvSpPr txBox="1"/>
              <p:nvPr/>
            </p:nvSpPr>
            <p:spPr>
              <a:xfrm>
                <a:off x="821274" y="410543"/>
                <a:ext cx="1710419" cy="918535"/>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11• CWMF Projects &gt; 1M</a:t>
                </a:r>
              </a:p>
              <a:p>
                <a:r>
                  <a:rPr lang="en-US" sz="1200" b="1" dirty="0">
                    <a:effectLst>
                      <a:glow rad="63500">
                        <a:schemeClr val="bg1">
                          <a:alpha val="40000"/>
                        </a:schemeClr>
                      </a:glow>
                    </a:effectLst>
                    <a:latin typeface="Arial" charset="0"/>
                    <a:ea typeface="Arial" charset="0"/>
                    <a:cs typeface="Arial" charset="0"/>
                  </a:rPr>
                  <a:t>Phase 4 – Design Only</a:t>
                </a:r>
              </a:p>
            </p:txBody>
          </p:sp>
        </p:grpSp>
        <p:cxnSp>
          <p:nvCxnSpPr>
            <p:cNvPr id="114" name="Straight Connector 113"/>
            <p:cNvCxnSpPr>
              <a:cxnSpLocks/>
            </p:cNvCxnSpPr>
            <p:nvPr/>
          </p:nvCxnSpPr>
          <p:spPr>
            <a:xfrm flipH="1">
              <a:off x="159244" y="369715"/>
              <a:ext cx="2087" cy="1289128"/>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5C9890EE-5090-4EF4-99C3-57C6DBE31354}"/>
              </a:ext>
            </a:extLst>
          </p:cNvPr>
          <p:cNvGrpSpPr/>
          <p:nvPr/>
        </p:nvGrpSpPr>
        <p:grpSpPr>
          <a:xfrm>
            <a:off x="3100239" y="2930335"/>
            <a:ext cx="1347016" cy="1790822"/>
            <a:chOff x="161330" y="-283326"/>
            <a:chExt cx="2786374" cy="2399778"/>
          </a:xfrm>
        </p:grpSpPr>
        <p:grpSp>
          <p:nvGrpSpPr>
            <p:cNvPr id="119" name="Group 118">
              <a:extLst>
                <a:ext uri="{FF2B5EF4-FFF2-40B4-BE49-F238E27FC236}">
                  <a16:creationId xmlns:a16="http://schemas.microsoft.com/office/drawing/2014/main" id="{21BC5B92-7EE3-458F-A522-21E0AA3640F0}"/>
                </a:ext>
              </a:extLst>
            </p:cNvPr>
            <p:cNvGrpSpPr/>
            <p:nvPr/>
          </p:nvGrpSpPr>
          <p:grpSpPr>
            <a:xfrm>
              <a:off x="161330" y="380169"/>
              <a:ext cx="2786374" cy="1736281"/>
              <a:chOff x="821273" y="410543"/>
              <a:chExt cx="2786374" cy="1736281"/>
            </a:xfrm>
          </p:grpSpPr>
          <p:sp>
            <p:nvSpPr>
              <p:cNvPr id="121" name="Rounded Rectangle 40">
                <a:extLst>
                  <a:ext uri="{FF2B5EF4-FFF2-40B4-BE49-F238E27FC236}">
                    <a16:creationId xmlns:a16="http://schemas.microsoft.com/office/drawing/2014/main" id="{0B4D3F28-39B7-4CF4-B804-45D1B3685F6E}"/>
                  </a:ext>
                </a:extLst>
              </p:cNvPr>
              <p:cNvSpPr/>
              <p:nvPr/>
            </p:nvSpPr>
            <p:spPr>
              <a:xfrm>
                <a:off x="821273" y="411502"/>
                <a:ext cx="2607727" cy="1735322"/>
              </a:xfrm>
              <a:prstGeom prst="roundRect">
                <a:avLst>
                  <a:gd name="adj" fmla="val 0"/>
                </a:avLst>
              </a:prstGeom>
              <a:gradFill>
                <a:gsLst>
                  <a:gs pos="0">
                    <a:schemeClr val="bg1">
                      <a:lumMod val="95000"/>
                      <a:alpha val="0"/>
                    </a:schemeClr>
                  </a:gs>
                  <a:gs pos="100000">
                    <a:schemeClr val="bg1"/>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TextBox 121">
                <a:extLst>
                  <a:ext uri="{FF2B5EF4-FFF2-40B4-BE49-F238E27FC236}">
                    <a16:creationId xmlns:a16="http://schemas.microsoft.com/office/drawing/2014/main" id="{8F30ECAD-3764-4DA7-8FBB-DFEB59C72ED7}"/>
                  </a:ext>
                </a:extLst>
              </p:cNvPr>
              <p:cNvSpPr txBox="1"/>
              <p:nvPr/>
            </p:nvSpPr>
            <p:spPr>
              <a:xfrm>
                <a:off x="821273" y="410543"/>
                <a:ext cx="2786374" cy="1511569"/>
              </a:xfrm>
              <a:prstGeom prst="rect">
                <a:avLst/>
              </a:prstGeom>
              <a:noFill/>
            </p:spPr>
            <p:txBody>
              <a:bodyPr wrap="square" rtlCol="0">
                <a:spAutoFit/>
              </a:bodyPr>
              <a:lstStyle/>
              <a:p>
                <a:r>
                  <a:rPr lang="en-US" sz="1200" b="1" dirty="0">
                    <a:effectLst>
                      <a:glow rad="63500">
                        <a:schemeClr val="bg1">
                          <a:alpha val="40000"/>
                        </a:schemeClr>
                      </a:glow>
                    </a:effectLst>
                    <a:latin typeface="Arial" charset="0"/>
                    <a:ea typeface="Arial" charset="0"/>
                    <a:cs typeface="Arial" charset="0"/>
                  </a:rPr>
                  <a:t>MILESTONE 2 • CWMF Projects &gt; 100m</a:t>
                </a:r>
              </a:p>
              <a:p>
                <a:r>
                  <a:rPr lang="en-US" sz="1200" b="1" dirty="0">
                    <a:effectLst>
                      <a:glow rad="63500">
                        <a:schemeClr val="bg1">
                          <a:alpha val="40000"/>
                        </a:schemeClr>
                      </a:glow>
                    </a:effectLst>
                    <a:latin typeface="Arial" charset="0"/>
                    <a:ea typeface="Arial" charset="0"/>
                    <a:cs typeface="Arial" charset="0"/>
                  </a:rPr>
                  <a:t>Phase 5 – Contractor and Supply Chain</a:t>
                </a:r>
              </a:p>
            </p:txBody>
          </p:sp>
        </p:grpSp>
        <p:cxnSp>
          <p:nvCxnSpPr>
            <p:cNvPr id="120" name="Straight Connector 119">
              <a:extLst>
                <a:ext uri="{FF2B5EF4-FFF2-40B4-BE49-F238E27FC236}">
                  <a16:creationId xmlns:a16="http://schemas.microsoft.com/office/drawing/2014/main" id="{7B0238E0-C565-48C2-81A3-DD58811B1C0E}"/>
                </a:ext>
              </a:extLst>
            </p:cNvPr>
            <p:cNvCxnSpPr>
              <a:cxnSpLocks/>
            </p:cNvCxnSpPr>
            <p:nvPr/>
          </p:nvCxnSpPr>
          <p:spPr>
            <a:xfrm flipH="1" flipV="1">
              <a:off x="161330" y="-283326"/>
              <a:ext cx="2280" cy="2399778"/>
            </a:xfrm>
            <a:prstGeom prst="line">
              <a:avLst/>
            </a:prstGeom>
            <a:ln w="22225">
              <a:solidFill>
                <a:schemeClr val="bg1"/>
              </a:solidFill>
              <a:prstDash val="sysDot"/>
              <a:tailEnd type="oval" w="sm" len="sm"/>
            </a:ln>
            <a:effectLst>
              <a:glow rad="12700">
                <a:schemeClr val="bg1">
                  <a:lumMod val="50000"/>
                  <a:alpha val="51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015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245" y="1180810"/>
            <a:ext cx="10365508" cy="1325563"/>
          </a:xfrm>
        </p:spPr>
        <p:txBody>
          <a:bodyPr/>
          <a:lstStyle/>
          <a:p>
            <a:r>
              <a:rPr lang="en-IE" dirty="0"/>
              <a:t>Thank You For Your Time</a:t>
            </a:r>
          </a:p>
        </p:txBody>
      </p:sp>
      <p:pic>
        <p:nvPicPr>
          <p:cNvPr id="3" name="Picture 2">
            <a:extLst>
              <a:ext uri="{FF2B5EF4-FFF2-40B4-BE49-F238E27FC236}">
                <a16:creationId xmlns:a16="http://schemas.microsoft.com/office/drawing/2014/main" id="{9CE87B80-AC1D-F142-D440-D7CC7B59605B}"/>
              </a:ext>
            </a:extLst>
          </p:cNvPr>
          <p:cNvPicPr>
            <a:picLocks noChangeAspect="1"/>
          </p:cNvPicPr>
          <p:nvPr/>
        </p:nvPicPr>
        <p:blipFill>
          <a:blip r:embed="rId2"/>
          <a:stretch>
            <a:fillRect/>
          </a:stretch>
        </p:blipFill>
        <p:spPr>
          <a:xfrm>
            <a:off x="3396235" y="2483129"/>
            <a:ext cx="3765341" cy="3783488"/>
          </a:xfrm>
          <a:prstGeom prst="rect">
            <a:avLst/>
          </a:prstGeom>
        </p:spPr>
      </p:pic>
      <p:pic>
        <p:nvPicPr>
          <p:cNvPr id="4" name="Picture 3">
            <a:extLst>
              <a:ext uri="{FF2B5EF4-FFF2-40B4-BE49-F238E27FC236}">
                <a16:creationId xmlns:a16="http://schemas.microsoft.com/office/drawing/2014/main" id="{72148906-C386-D463-F5CE-7DC160E4319C}"/>
              </a:ext>
            </a:extLst>
          </p:cNvPr>
          <p:cNvPicPr>
            <a:picLocks noChangeAspect="1"/>
          </p:cNvPicPr>
          <p:nvPr/>
        </p:nvPicPr>
        <p:blipFill>
          <a:blip r:embed="rId3"/>
          <a:stretch>
            <a:fillRect/>
          </a:stretch>
        </p:blipFill>
        <p:spPr>
          <a:xfrm>
            <a:off x="7577537" y="2506373"/>
            <a:ext cx="4301867" cy="3783488"/>
          </a:xfrm>
          <a:prstGeom prst="rect">
            <a:avLst/>
          </a:prstGeom>
        </p:spPr>
      </p:pic>
      <p:pic>
        <p:nvPicPr>
          <p:cNvPr id="5" name="Picture 4">
            <a:extLst>
              <a:ext uri="{FF2B5EF4-FFF2-40B4-BE49-F238E27FC236}">
                <a16:creationId xmlns:a16="http://schemas.microsoft.com/office/drawing/2014/main" id="{1CFF39F2-6342-BF7D-39D7-BAA2C7ACF239}"/>
              </a:ext>
            </a:extLst>
          </p:cNvPr>
          <p:cNvPicPr>
            <a:picLocks noChangeAspect="1"/>
          </p:cNvPicPr>
          <p:nvPr/>
        </p:nvPicPr>
        <p:blipFill>
          <a:blip r:embed="rId4"/>
          <a:stretch>
            <a:fillRect/>
          </a:stretch>
        </p:blipFill>
        <p:spPr>
          <a:xfrm>
            <a:off x="312594" y="2459884"/>
            <a:ext cx="2667680" cy="3783488"/>
          </a:xfrm>
          <a:prstGeom prst="rect">
            <a:avLst/>
          </a:prstGeom>
        </p:spPr>
      </p:pic>
    </p:spTree>
    <p:extLst>
      <p:ext uri="{BB962C8B-B14F-4D97-AF65-F5344CB8AC3E}">
        <p14:creationId xmlns:p14="http://schemas.microsoft.com/office/powerpoint/2010/main" val="135008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38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BIM Implementation Planning</a:t>
            </a:r>
            <a:br>
              <a:rPr lang="en-GB" dirty="0"/>
            </a:br>
            <a:r>
              <a:rPr lang="en-GB" dirty="0"/>
              <a:t>Phase 1</a:t>
            </a:r>
            <a:br>
              <a:rPr lang="en-GB" dirty="0"/>
            </a:br>
            <a:r>
              <a:rPr lang="en-GB" dirty="0"/>
              <a:t>Public Sector Clients and Consultants</a:t>
            </a:r>
            <a:endParaRPr lang="en-IE" dirty="0"/>
          </a:p>
        </p:txBody>
      </p:sp>
      <p:sp>
        <p:nvSpPr>
          <p:cNvPr id="3" name="Subtitle 2"/>
          <p:cNvSpPr>
            <a:spLocks noGrp="1"/>
          </p:cNvSpPr>
          <p:nvPr>
            <p:ph type="subTitle" idx="1"/>
          </p:nvPr>
        </p:nvSpPr>
        <p:spPr>
          <a:xfrm>
            <a:off x="1524000" y="3036712"/>
            <a:ext cx="9144000" cy="3228622"/>
          </a:xfrm>
        </p:spPr>
        <p:txBody>
          <a:bodyPr>
            <a:normAutofit/>
          </a:bodyPr>
          <a:lstStyle/>
          <a:p>
            <a:r>
              <a:rPr lang="en-GB" dirty="0"/>
              <a:t>Build Digital - Industry Colloquium 16</a:t>
            </a:r>
            <a:r>
              <a:rPr lang="en-GB" baseline="30000" dirty="0"/>
              <a:t>th</a:t>
            </a:r>
            <a:r>
              <a:rPr lang="en-GB" dirty="0"/>
              <a:t> June 2023 </a:t>
            </a:r>
            <a:r>
              <a:rPr lang="en-US" dirty="0"/>
              <a:t>Presented by </a:t>
            </a:r>
          </a:p>
          <a:p>
            <a:r>
              <a:rPr lang="en-US" dirty="0"/>
              <a:t>Stephen Lynam MSc. B. Eng. MIEI</a:t>
            </a:r>
          </a:p>
          <a:p>
            <a:r>
              <a:rPr lang="en-US" dirty="0"/>
              <a:t>Technical Advisor Construction Contracts</a:t>
            </a:r>
          </a:p>
          <a:p>
            <a:r>
              <a:rPr lang="en-US" dirty="0"/>
              <a:t>Office of Government Procurement</a:t>
            </a:r>
            <a:endParaRPr lang="en-IE" dirty="0"/>
          </a:p>
          <a:p>
            <a:endParaRPr lang="en-IE" dirty="0"/>
          </a:p>
        </p:txBody>
      </p:sp>
    </p:spTree>
    <p:extLst>
      <p:ext uri="{BB962C8B-B14F-4D97-AF65-F5344CB8AC3E}">
        <p14:creationId xmlns:p14="http://schemas.microsoft.com/office/powerpoint/2010/main" val="895629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endParaRPr lang="en-IE" dirty="0"/>
          </a:p>
        </p:txBody>
      </p:sp>
      <p:sp>
        <p:nvSpPr>
          <p:cNvPr id="3" name="Content Placeholder 2"/>
          <p:cNvSpPr>
            <a:spLocks noGrp="1"/>
          </p:cNvSpPr>
          <p:nvPr>
            <p:ph idx="1"/>
          </p:nvPr>
        </p:nvSpPr>
        <p:spPr>
          <a:xfrm>
            <a:off x="683491" y="1362654"/>
            <a:ext cx="4407798" cy="4814309"/>
          </a:xfrm>
        </p:spPr>
        <p:txBody>
          <a:bodyPr>
            <a:normAutofit/>
          </a:bodyPr>
          <a:lstStyle/>
          <a:p>
            <a:pPr lvl="0"/>
            <a:r>
              <a:rPr lang="en-GB" dirty="0"/>
              <a:t>Introduction</a:t>
            </a:r>
          </a:p>
          <a:p>
            <a:r>
              <a:rPr lang="en-GB" dirty="0"/>
              <a:t>Implementation Strategy</a:t>
            </a:r>
            <a:endParaRPr lang="en-IE" dirty="0"/>
          </a:p>
          <a:p>
            <a:r>
              <a:rPr lang="en-GB" dirty="0"/>
              <a:t>Planning BIM Implementation in the Public Sector</a:t>
            </a:r>
          </a:p>
        </p:txBody>
      </p:sp>
      <p:pic>
        <p:nvPicPr>
          <p:cNvPr id="8" name="Picture 7">
            <a:extLst>
              <a:ext uri="{FF2B5EF4-FFF2-40B4-BE49-F238E27FC236}">
                <a16:creationId xmlns:a16="http://schemas.microsoft.com/office/drawing/2014/main" id="{D47CC4E1-AC28-9BB5-4E5A-55A0BA67F049}"/>
              </a:ext>
            </a:extLst>
          </p:cNvPr>
          <p:cNvPicPr>
            <a:picLocks noChangeAspect="1"/>
          </p:cNvPicPr>
          <p:nvPr/>
        </p:nvPicPr>
        <p:blipFill>
          <a:blip r:embed="rId2"/>
          <a:stretch>
            <a:fillRect/>
          </a:stretch>
        </p:blipFill>
        <p:spPr>
          <a:xfrm>
            <a:off x="5674384" y="130205"/>
            <a:ext cx="6053789" cy="6597590"/>
          </a:xfrm>
          <a:prstGeom prst="rect">
            <a:avLst/>
          </a:prstGeom>
        </p:spPr>
      </p:pic>
    </p:spTree>
    <p:extLst>
      <p:ext uri="{BB962C8B-B14F-4D97-AF65-F5344CB8AC3E}">
        <p14:creationId xmlns:p14="http://schemas.microsoft.com/office/powerpoint/2010/main" val="98201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Introduction</a:t>
            </a:r>
          </a:p>
        </p:txBody>
      </p:sp>
      <p:sp>
        <p:nvSpPr>
          <p:cNvPr id="3" name="Content Placeholder 2"/>
          <p:cNvSpPr>
            <a:spLocks noGrp="1"/>
          </p:cNvSpPr>
          <p:nvPr>
            <p:ph sz="half" idx="1"/>
          </p:nvPr>
        </p:nvSpPr>
        <p:spPr>
          <a:xfrm>
            <a:off x="646545" y="1509713"/>
            <a:ext cx="10935855" cy="4667250"/>
          </a:xfrm>
        </p:spPr>
        <p:txBody>
          <a:bodyPr>
            <a:normAutofit fontScale="70000" lnSpcReduction="20000"/>
          </a:bodyPr>
          <a:lstStyle/>
          <a:p>
            <a:pPr marL="0" indent="0">
              <a:lnSpc>
                <a:spcPct val="120000"/>
              </a:lnSpc>
              <a:buNone/>
            </a:pPr>
            <a:r>
              <a:rPr lang="en-IE" sz="3400" dirty="0"/>
              <a:t>Public infrastructure procurement is governed by the Capital Works Management Framework (CWMF) using Public Works Contracts (PWC)</a:t>
            </a:r>
          </a:p>
          <a:p>
            <a:pPr marL="0" indent="0">
              <a:lnSpc>
                <a:spcPct val="120000"/>
              </a:lnSpc>
              <a:buNone/>
            </a:pPr>
            <a:r>
              <a:rPr lang="en-IE" sz="3400" dirty="0"/>
              <a:t>Our objective in adopting BIM processes into the CWMF is to promote the production of </a:t>
            </a:r>
            <a:r>
              <a:rPr lang="en-IE" sz="3400" b="1" dirty="0"/>
              <a:t>High Quality Information</a:t>
            </a:r>
            <a:r>
              <a:rPr lang="en-IE" sz="3400" dirty="0"/>
              <a:t> for use throughout a project’s lifecycle.</a:t>
            </a:r>
          </a:p>
          <a:p>
            <a:pPr marL="0" indent="0">
              <a:lnSpc>
                <a:spcPct val="120000"/>
              </a:lnSpc>
              <a:buNone/>
            </a:pPr>
            <a:r>
              <a:rPr lang="en-IE" sz="3400" dirty="0"/>
              <a:t>We are interested in the capacity of BIM to transform the design, procurement, construction and operation of public buildings and infrastructure from the point of view of the environment, quality, time and cost.</a:t>
            </a:r>
          </a:p>
          <a:p>
            <a:pPr marL="0" indent="0">
              <a:lnSpc>
                <a:spcPct val="120000"/>
              </a:lnSpc>
              <a:buNone/>
            </a:pPr>
            <a:r>
              <a:rPr lang="en-IE" sz="3400" dirty="0"/>
              <a:t>We have developed a strategy that encompasses different aspects across 3 phases – design, construction and operation</a:t>
            </a:r>
          </a:p>
          <a:p>
            <a:pPr marL="0" indent="0">
              <a:lnSpc>
                <a:spcPct val="120000"/>
              </a:lnSpc>
              <a:buNone/>
            </a:pPr>
            <a:r>
              <a:rPr lang="en-IE" sz="3400" dirty="0"/>
              <a:t>We have identified deliverables to assist the transition to BIM for construction that </a:t>
            </a:r>
            <a:r>
              <a:rPr lang="en-IE" sz="3400" u="sng" dirty="0"/>
              <a:t>will</a:t>
            </a:r>
            <a:r>
              <a:rPr lang="en-IE" sz="3400" dirty="0"/>
              <a:t> be used by the Public Sector and </a:t>
            </a:r>
            <a:r>
              <a:rPr lang="en-IE" sz="3400" u="sng" dirty="0"/>
              <a:t>may</a:t>
            </a:r>
            <a:r>
              <a:rPr lang="en-IE" sz="3400" dirty="0"/>
              <a:t> be used by the Private Sector.</a:t>
            </a:r>
          </a:p>
          <a:p>
            <a:pPr marL="0" indent="0">
              <a:lnSpc>
                <a:spcPct val="120000"/>
              </a:lnSpc>
              <a:buNone/>
            </a:pPr>
            <a:endParaRPr lang="en-US" sz="3400" dirty="0"/>
          </a:p>
          <a:p>
            <a:pPr marL="0" indent="0">
              <a:lnSpc>
                <a:spcPct val="120000"/>
              </a:lnSpc>
              <a:buNone/>
            </a:pPr>
            <a:endParaRPr lang="en-IE" sz="3400" dirty="0"/>
          </a:p>
          <a:p>
            <a:endParaRPr lang="en-IE" dirty="0"/>
          </a:p>
        </p:txBody>
      </p:sp>
    </p:spTree>
    <p:extLst>
      <p:ext uri="{BB962C8B-B14F-4D97-AF65-F5344CB8AC3E}">
        <p14:creationId xmlns:p14="http://schemas.microsoft.com/office/powerpoint/2010/main" val="87461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Sector BIM Implementation Strategy</a:t>
            </a:r>
            <a:endParaRPr lang="en-IE" b="1" dirty="0"/>
          </a:p>
        </p:txBody>
      </p:sp>
      <p:sp>
        <p:nvSpPr>
          <p:cNvPr id="5" name="Content Placeholder 1">
            <a:extLst>
              <a:ext uri="{FF2B5EF4-FFF2-40B4-BE49-F238E27FC236}">
                <a16:creationId xmlns:a16="http://schemas.microsoft.com/office/drawing/2014/main" id="{A7C315A4-C1E3-4F71-BBE9-6DD82E9C8BC7}"/>
              </a:ext>
            </a:extLst>
          </p:cNvPr>
          <p:cNvSpPr>
            <a:spLocks noGrp="1"/>
          </p:cNvSpPr>
          <p:nvPr>
            <p:ph idx="1"/>
          </p:nvPr>
        </p:nvSpPr>
        <p:spPr>
          <a:xfrm>
            <a:off x="683491" y="1189860"/>
            <a:ext cx="10547004" cy="4969062"/>
          </a:xfrm>
        </p:spPr>
        <p:txBody>
          <a:bodyPr>
            <a:normAutofit/>
          </a:bodyPr>
          <a:lstStyle/>
          <a:p>
            <a:pPr marL="0" indent="0">
              <a:buNone/>
            </a:pPr>
            <a:r>
              <a:rPr lang="en-GB" dirty="0"/>
              <a:t>There are two </a:t>
            </a:r>
            <a:r>
              <a:rPr lang="en-GB" b="1" dirty="0"/>
              <a:t>aspects</a:t>
            </a:r>
            <a:r>
              <a:rPr lang="en-GB" dirty="0"/>
              <a:t> to the strategy:</a:t>
            </a:r>
          </a:p>
          <a:p>
            <a:pPr marL="971550" lvl="1" indent="-514350">
              <a:buAutoNum type="arabicPeriod"/>
            </a:pPr>
            <a:r>
              <a:rPr lang="en-GB" sz="2800" dirty="0"/>
              <a:t>Imposing standards for information across all stages of a project’s life cycle.</a:t>
            </a:r>
          </a:p>
          <a:p>
            <a:pPr marL="971550" lvl="1" indent="-514350">
              <a:buAutoNum type="arabicPeriod"/>
            </a:pPr>
            <a:r>
              <a:rPr lang="en-US" sz="2800" dirty="0"/>
              <a:t>Supporting public bodies in the adoption of BIM.</a:t>
            </a:r>
          </a:p>
          <a:p>
            <a:pPr marL="971550" lvl="1" indent="-514350">
              <a:buAutoNum type="arabicPeriod"/>
            </a:pPr>
            <a:endParaRPr lang="en-US" sz="2800" dirty="0"/>
          </a:p>
          <a:p>
            <a:pPr marL="0" indent="0">
              <a:buNone/>
            </a:pPr>
            <a:r>
              <a:rPr lang="en-GB" dirty="0"/>
              <a:t>There are three </a:t>
            </a:r>
            <a:r>
              <a:rPr lang="en-GB" b="1" dirty="0"/>
              <a:t>phases</a:t>
            </a:r>
            <a:r>
              <a:rPr lang="en-GB" dirty="0"/>
              <a:t> to the strategy:</a:t>
            </a:r>
          </a:p>
          <a:p>
            <a:pPr marL="971550" lvl="1" indent="-514350">
              <a:buFont typeface="+mj-lt"/>
              <a:buAutoNum type="alphaUcPeriod"/>
            </a:pPr>
            <a:r>
              <a:rPr lang="en-GB" sz="2800" dirty="0"/>
              <a:t>CWMF stages (i) </a:t>
            </a:r>
            <a:r>
              <a:rPr lang="en-GB" sz="2800" i="1" dirty="0"/>
              <a:t>Inception</a:t>
            </a:r>
            <a:r>
              <a:rPr lang="en-GB" sz="2800" dirty="0"/>
              <a:t> to (iii) </a:t>
            </a:r>
            <a:r>
              <a:rPr lang="en-GB" sz="2800" i="1" dirty="0"/>
              <a:t>Tender Action</a:t>
            </a:r>
            <a:r>
              <a:rPr lang="en-GB" sz="2800" dirty="0"/>
              <a:t>.</a:t>
            </a:r>
          </a:p>
          <a:p>
            <a:pPr marL="971550" lvl="1" indent="-514350">
              <a:buFont typeface="+mj-lt"/>
              <a:buAutoNum type="alphaUcPeriod"/>
            </a:pPr>
            <a:r>
              <a:rPr lang="en-US" sz="2800" dirty="0"/>
              <a:t>CWMF stages (iv) </a:t>
            </a:r>
            <a:r>
              <a:rPr lang="en-US" sz="2800" i="1" dirty="0"/>
              <a:t>Construction</a:t>
            </a:r>
            <a:r>
              <a:rPr lang="en-US" sz="2800" dirty="0"/>
              <a:t> to (v) </a:t>
            </a:r>
            <a:r>
              <a:rPr lang="en-US" sz="2800" i="1" dirty="0"/>
              <a:t>Handover</a:t>
            </a:r>
          </a:p>
          <a:p>
            <a:pPr marL="971550" lvl="1" indent="-514350">
              <a:buFont typeface="+mj-lt"/>
              <a:buAutoNum type="alphaUcPeriod"/>
            </a:pPr>
            <a:r>
              <a:rPr lang="en-US" sz="2800" dirty="0"/>
              <a:t>A new stage (vi) </a:t>
            </a:r>
            <a:r>
              <a:rPr lang="en-US" sz="2800" i="1" dirty="0"/>
              <a:t>Asset Ownership</a:t>
            </a:r>
            <a:r>
              <a:rPr lang="en-US" sz="2800" dirty="0"/>
              <a:t>.</a:t>
            </a:r>
          </a:p>
          <a:p>
            <a:pPr marL="971550" lvl="1" indent="-514350">
              <a:buAutoNum type="alphaUcPeriod"/>
            </a:pPr>
            <a:endParaRPr lang="en-US" sz="2800" dirty="0"/>
          </a:p>
        </p:txBody>
      </p:sp>
    </p:spTree>
    <p:extLst>
      <p:ext uri="{BB962C8B-B14F-4D97-AF65-F5344CB8AC3E}">
        <p14:creationId xmlns:p14="http://schemas.microsoft.com/office/powerpoint/2010/main" val="352362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Sector BIM Implementation Strategy</a:t>
            </a:r>
            <a:endParaRPr lang="en-IE" b="1" dirty="0"/>
          </a:p>
        </p:txBody>
      </p:sp>
      <p:sp>
        <p:nvSpPr>
          <p:cNvPr id="5" name="Content Placeholder 1">
            <a:extLst>
              <a:ext uri="{FF2B5EF4-FFF2-40B4-BE49-F238E27FC236}">
                <a16:creationId xmlns:a16="http://schemas.microsoft.com/office/drawing/2014/main" id="{A7C315A4-C1E3-4F71-BBE9-6DD82E9C8BC7}"/>
              </a:ext>
            </a:extLst>
          </p:cNvPr>
          <p:cNvSpPr>
            <a:spLocks noGrp="1"/>
          </p:cNvSpPr>
          <p:nvPr>
            <p:ph idx="1"/>
          </p:nvPr>
        </p:nvSpPr>
        <p:spPr>
          <a:xfrm>
            <a:off x="683491" y="1189860"/>
            <a:ext cx="10547004" cy="4969062"/>
          </a:xfrm>
        </p:spPr>
        <p:txBody>
          <a:bodyPr>
            <a:normAutofit/>
          </a:bodyPr>
          <a:lstStyle/>
          <a:p>
            <a:pPr marL="0" indent="0">
              <a:buNone/>
            </a:pPr>
            <a:r>
              <a:rPr lang="en-GB" sz="3200" dirty="0"/>
              <a:t>Aspect 1 – Imposing Standards - OGP:</a:t>
            </a:r>
          </a:p>
          <a:p>
            <a:pPr lvl="1"/>
            <a:r>
              <a:rPr lang="en-IE" sz="2800" dirty="0"/>
              <a:t>ISO 19650 series will be adopted into the CWMF on a phased basis to impose standards on information for project delivery across the public sector</a:t>
            </a:r>
            <a:r>
              <a:rPr lang="en-GB" sz="2800" dirty="0"/>
              <a:t>.</a:t>
            </a:r>
          </a:p>
          <a:p>
            <a:pPr lvl="1"/>
            <a:r>
              <a:rPr lang="en-GB" sz="2800" dirty="0"/>
              <a:t>Setting minimum information requirements for all stages of the CWMF</a:t>
            </a:r>
          </a:p>
          <a:p>
            <a:pPr marL="457200" lvl="1" indent="0">
              <a:buNone/>
            </a:pPr>
            <a:endParaRPr lang="en-US" sz="2800" dirty="0"/>
          </a:p>
          <a:p>
            <a:pPr marL="457200" lvl="1" indent="0">
              <a:buNone/>
            </a:pPr>
            <a:endParaRPr lang="en-US" sz="2800" dirty="0"/>
          </a:p>
        </p:txBody>
      </p:sp>
    </p:spTree>
    <p:extLst>
      <p:ext uri="{BB962C8B-B14F-4D97-AF65-F5344CB8AC3E}">
        <p14:creationId xmlns:p14="http://schemas.microsoft.com/office/powerpoint/2010/main" val="211387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Sector BIM Implementation Strategy</a:t>
            </a:r>
            <a:endParaRPr lang="en-IE" b="1" dirty="0"/>
          </a:p>
        </p:txBody>
      </p:sp>
      <p:sp>
        <p:nvSpPr>
          <p:cNvPr id="5" name="Content Placeholder 1">
            <a:extLst>
              <a:ext uri="{FF2B5EF4-FFF2-40B4-BE49-F238E27FC236}">
                <a16:creationId xmlns:a16="http://schemas.microsoft.com/office/drawing/2014/main" id="{A7C315A4-C1E3-4F71-BBE9-6DD82E9C8BC7}"/>
              </a:ext>
            </a:extLst>
          </p:cNvPr>
          <p:cNvSpPr>
            <a:spLocks noGrp="1"/>
          </p:cNvSpPr>
          <p:nvPr>
            <p:ph idx="1"/>
          </p:nvPr>
        </p:nvSpPr>
        <p:spPr>
          <a:xfrm>
            <a:off x="683491" y="1189860"/>
            <a:ext cx="10547004" cy="4969062"/>
          </a:xfrm>
        </p:spPr>
        <p:txBody>
          <a:bodyPr>
            <a:normAutofit/>
          </a:bodyPr>
          <a:lstStyle/>
          <a:p>
            <a:pPr marL="0" indent="0">
              <a:buNone/>
            </a:pPr>
            <a:r>
              <a:rPr lang="en-GB" sz="3200" dirty="0"/>
              <a:t>Aspect 2 – Supporting Clients:</a:t>
            </a:r>
          </a:p>
          <a:p>
            <a:pPr lvl="1"/>
            <a:r>
              <a:rPr lang="en-US" sz="2800" dirty="0"/>
              <a:t>Series of masterclasses – 66% concluded – OGP</a:t>
            </a:r>
          </a:p>
          <a:p>
            <a:pPr lvl="1"/>
            <a:r>
              <a:rPr lang="en-US" sz="2800" dirty="0"/>
              <a:t>Template contracts - under consideration – OGP</a:t>
            </a:r>
          </a:p>
          <a:p>
            <a:pPr lvl="1"/>
            <a:r>
              <a:rPr lang="en-US" sz="2800" dirty="0"/>
              <a:t>Developing minimum standards for pre-qualification* – OGP/BD/NSAI</a:t>
            </a:r>
          </a:p>
          <a:p>
            <a:pPr lvl="1"/>
            <a:r>
              <a:rPr lang="en-US" sz="2800" dirty="0"/>
              <a:t>BIM specific templates &amp; guidance – OGP/BD</a:t>
            </a:r>
          </a:p>
          <a:p>
            <a:pPr lvl="1"/>
            <a:r>
              <a:rPr lang="en-US" sz="2800" dirty="0"/>
              <a:t>Frameworks for IT hardware &amp; software – OGP/BD</a:t>
            </a:r>
          </a:p>
          <a:p>
            <a:pPr lvl="1"/>
            <a:r>
              <a:rPr lang="en-US" sz="2800" dirty="0"/>
              <a:t>Training – BD/Others</a:t>
            </a:r>
          </a:p>
          <a:p>
            <a:pPr marL="457200" lvl="1" indent="0">
              <a:buNone/>
            </a:pPr>
            <a:r>
              <a:rPr lang="en-US" sz="2800" dirty="0"/>
              <a:t>*</a:t>
            </a:r>
            <a:r>
              <a:rPr lang="en-IE" sz="2000" dirty="0"/>
              <a:t>Certification of BIM Capability through NSAI </a:t>
            </a:r>
            <a:endParaRPr lang="en-US" sz="2800" dirty="0"/>
          </a:p>
          <a:p>
            <a:pPr lvl="1"/>
            <a:endParaRPr lang="en-US" sz="2800" dirty="0"/>
          </a:p>
          <a:p>
            <a:pPr marL="457200" lvl="1" indent="0">
              <a:buNone/>
            </a:pPr>
            <a:endParaRPr lang="en-US" sz="2800" dirty="0"/>
          </a:p>
          <a:p>
            <a:pPr marL="457200" lvl="1" indent="0">
              <a:buNone/>
            </a:pPr>
            <a:endParaRPr lang="en-US" sz="2800" dirty="0"/>
          </a:p>
        </p:txBody>
      </p:sp>
    </p:spTree>
    <p:extLst>
      <p:ext uri="{BB962C8B-B14F-4D97-AF65-F5344CB8AC3E}">
        <p14:creationId xmlns:p14="http://schemas.microsoft.com/office/powerpoint/2010/main" val="2677448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Sector BIM Implementation Strategy</a:t>
            </a:r>
            <a:endParaRPr lang="en-IE" b="1" dirty="0"/>
          </a:p>
        </p:txBody>
      </p:sp>
      <p:sp>
        <p:nvSpPr>
          <p:cNvPr id="5" name="Content Placeholder 1">
            <a:extLst>
              <a:ext uri="{FF2B5EF4-FFF2-40B4-BE49-F238E27FC236}">
                <a16:creationId xmlns:a16="http://schemas.microsoft.com/office/drawing/2014/main" id="{A7C315A4-C1E3-4F71-BBE9-6DD82E9C8BC7}"/>
              </a:ext>
            </a:extLst>
          </p:cNvPr>
          <p:cNvSpPr>
            <a:spLocks noGrp="1"/>
          </p:cNvSpPr>
          <p:nvPr>
            <p:ph idx="1"/>
          </p:nvPr>
        </p:nvSpPr>
        <p:spPr>
          <a:xfrm>
            <a:off x="683491" y="1189860"/>
            <a:ext cx="10547004" cy="4969062"/>
          </a:xfrm>
        </p:spPr>
        <p:txBody>
          <a:bodyPr>
            <a:normAutofit/>
          </a:bodyPr>
          <a:lstStyle/>
          <a:p>
            <a:pPr marL="0" indent="0">
              <a:buNone/>
            </a:pPr>
            <a:r>
              <a:rPr lang="en-GB" dirty="0"/>
              <a:t>Phase A – CWMF Stages (i) – (iii):</a:t>
            </a:r>
          </a:p>
          <a:p>
            <a:pPr lvl="1"/>
            <a:r>
              <a:rPr lang="en-US" dirty="0"/>
              <a:t>Mapping information requirements in stages (i) – (iii) – OGP</a:t>
            </a:r>
          </a:p>
          <a:p>
            <a:pPr lvl="1"/>
            <a:r>
              <a:rPr lang="en-US" dirty="0"/>
              <a:t>Establishing the LOIN requirements for stages (ii) – (iii) – OGP </a:t>
            </a:r>
          </a:p>
          <a:p>
            <a:pPr lvl="1"/>
            <a:r>
              <a:rPr lang="en-US" dirty="0"/>
              <a:t>Determining draft RACI matrix for information delivery stages (i) – (iii) – OGP/Stakeholders</a:t>
            </a:r>
          </a:p>
          <a:p>
            <a:pPr lvl="1"/>
            <a:r>
              <a:rPr lang="en-US" dirty="0"/>
              <a:t>Inclusion of BIM delivery requirements into scope of service for consultants – OGP</a:t>
            </a:r>
          </a:p>
          <a:p>
            <a:pPr lvl="1"/>
            <a:r>
              <a:rPr lang="en-US" dirty="0"/>
              <a:t>Publish template Scope of Service, Fee Breakdown, Amended Conditions of Engagement – OGP </a:t>
            </a:r>
          </a:p>
          <a:p>
            <a:pPr lvl="1"/>
            <a:r>
              <a:rPr lang="en-US" dirty="0"/>
              <a:t>Publish guidance for CWMF requirements– OGP</a:t>
            </a:r>
          </a:p>
          <a:p>
            <a:pPr marL="0" indent="0">
              <a:buNone/>
            </a:pPr>
            <a:r>
              <a:rPr lang="en-US" dirty="0"/>
              <a:t>Mandatory use of BIM starting on large projects</a:t>
            </a:r>
            <a:endParaRPr lang="en-US" sz="2800" dirty="0"/>
          </a:p>
          <a:p>
            <a:pPr marL="457200" lvl="1" indent="0">
              <a:buNone/>
            </a:pPr>
            <a:endParaRPr lang="en-US" sz="2800" dirty="0"/>
          </a:p>
          <a:p>
            <a:pPr marL="457200" lvl="1" indent="0">
              <a:buNone/>
            </a:pPr>
            <a:endParaRPr lang="en-US" sz="2800" dirty="0"/>
          </a:p>
        </p:txBody>
      </p:sp>
    </p:spTree>
    <p:extLst>
      <p:ext uri="{BB962C8B-B14F-4D97-AF65-F5344CB8AC3E}">
        <p14:creationId xmlns:p14="http://schemas.microsoft.com/office/powerpoint/2010/main" val="816314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Public Sector BIM Implementation Strategy</a:t>
            </a:r>
            <a:endParaRPr lang="en-IE" b="1" dirty="0"/>
          </a:p>
        </p:txBody>
      </p:sp>
      <p:sp>
        <p:nvSpPr>
          <p:cNvPr id="5" name="Content Placeholder 1">
            <a:extLst>
              <a:ext uri="{FF2B5EF4-FFF2-40B4-BE49-F238E27FC236}">
                <a16:creationId xmlns:a16="http://schemas.microsoft.com/office/drawing/2014/main" id="{A7C315A4-C1E3-4F71-BBE9-6DD82E9C8BC7}"/>
              </a:ext>
            </a:extLst>
          </p:cNvPr>
          <p:cNvSpPr>
            <a:spLocks noGrp="1"/>
          </p:cNvSpPr>
          <p:nvPr>
            <p:ph idx="1"/>
          </p:nvPr>
        </p:nvSpPr>
        <p:spPr>
          <a:xfrm>
            <a:off x="683491" y="1189860"/>
            <a:ext cx="10547004" cy="4969062"/>
          </a:xfrm>
        </p:spPr>
        <p:txBody>
          <a:bodyPr>
            <a:normAutofit/>
          </a:bodyPr>
          <a:lstStyle/>
          <a:p>
            <a:pPr marL="0" indent="0">
              <a:buNone/>
            </a:pPr>
            <a:r>
              <a:rPr lang="en-GB" dirty="0"/>
              <a:t>Phase B – CWMF Stages (iv) – (v):</a:t>
            </a:r>
          </a:p>
          <a:p>
            <a:pPr lvl="1"/>
            <a:r>
              <a:rPr lang="en-US" dirty="0"/>
              <a:t>Mapping information requirements in both stages – OGP</a:t>
            </a:r>
          </a:p>
          <a:p>
            <a:pPr lvl="1"/>
            <a:r>
              <a:rPr lang="en-US" dirty="0"/>
              <a:t>Establishing the LOIN requirements for both stages – OGP </a:t>
            </a:r>
          </a:p>
          <a:p>
            <a:pPr lvl="1"/>
            <a:r>
              <a:rPr lang="en-US" dirty="0"/>
              <a:t>Determining draft RACI matrix for information delivery for both stages – OGP/Stakeholders</a:t>
            </a:r>
          </a:p>
          <a:p>
            <a:pPr lvl="1"/>
            <a:r>
              <a:rPr lang="en-US" dirty="0"/>
              <a:t>Inclusion of BIM delivery requirements into Works Requirements – OGP</a:t>
            </a:r>
          </a:p>
          <a:p>
            <a:pPr lvl="1"/>
            <a:r>
              <a:rPr lang="en-US" dirty="0"/>
              <a:t>Publish template amended public works contract – OGP </a:t>
            </a:r>
          </a:p>
          <a:p>
            <a:pPr lvl="1"/>
            <a:r>
              <a:rPr lang="en-IE" dirty="0"/>
              <a:t>Publish guidance for CWMF requirements– OGP</a:t>
            </a:r>
          </a:p>
          <a:p>
            <a:pPr marL="0" indent="0">
              <a:buNone/>
            </a:pPr>
            <a:r>
              <a:rPr lang="en-US" dirty="0"/>
              <a:t>Mandatory use of BIM starting on large projects</a:t>
            </a:r>
            <a:endParaRPr lang="en-US" sz="2800" dirty="0"/>
          </a:p>
          <a:p>
            <a:pPr marL="457200" lvl="1" indent="0">
              <a:buNone/>
            </a:pPr>
            <a:endParaRPr lang="en-US" sz="2800" dirty="0"/>
          </a:p>
          <a:p>
            <a:pPr marL="457200" lvl="1" indent="0">
              <a:buNone/>
            </a:pPr>
            <a:endParaRPr lang="en-US" sz="2800" dirty="0"/>
          </a:p>
        </p:txBody>
      </p:sp>
    </p:spTree>
    <p:extLst>
      <p:ext uri="{BB962C8B-B14F-4D97-AF65-F5344CB8AC3E}">
        <p14:creationId xmlns:p14="http://schemas.microsoft.com/office/powerpoint/2010/main" val="416639694"/>
      </p:ext>
    </p:extLst>
  </p:cSld>
  <p:clrMapOvr>
    <a:masterClrMapping/>
  </p:clrMapOvr>
</p:sld>
</file>

<file path=ppt/theme/theme1.xml><?xml version="1.0" encoding="utf-8"?>
<a:theme xmlns:a="http://schemas.openxmlformats.org/drawingml/2006/main" name="Custom Design">
  <a:themeElements>
    <a:clrScheme name="OGP Colours">
      <a:dk1>
        <a:srgbClr val="1F2D54"/>
      </a:dk1>
      <a:lt1>
        <a:sysClr val="window" lastClr="FFFFFF"/>
      </a:lt1>
      <a:dk2>
        <a:srgbClr val="1F2D54"/>
      </a:dk2>
      <a:lt2>
        <a:srgbClr val="EBF2F0"/>
      </a:lt2>
      <a:accent1>
        <a:srgbClr val="57AEA5"/>
      </a:accent1>
      <a:accent2>
        <a:srgbClr val="EC8C1D"/>
      </a:accent2>
      <a:accent3>
        <a:srgbClr val="D5491F"/>
      </a:accent3>
      <a:accent4>
        <a:srgbClr val="FDC524"/>
      </a:accent4>
      <a:accent5>
        <a:srgbClr val="235D64"/>
      </a:accent5>
      <a:accent6>
        <a:srgbClr val="8EB6E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OGP Theme</Template>
  <TotalTime>4583</TotalTime>
  <Words>1007</Words>
  <Application>Microsoft Office PowerPoint</Application>
  <PresentationFormat>Widescreen</PresentationFormat>
  <Paragraphs>149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Arial Narrow</vt:lpstr>
      <vt:lpstr>Calibri</vt:lpstr>
      <vt:lpstr>Custom Design</vt:lpstr>
      <vt:lpstr>BIM Implementation Public Sector</vt:lpstr>
      <vt:lpstr>BIM Implementation Planning Phase 1 Public Sector Clients and Consultants</vt:lpstr>
      <vt:lpstr>Agenda</vt:lpstr>
      <vt:lpstr>Introduction</vt:lpstr>
      <vt:lpstr>Public Sector BIM Implementation Strategy</vt:lpstr>
      <vt:lpstr>Public Sector BIM Implementation Strategy</vt:lpstr>
      <vt:lpstr>Public Sector BIM Implementation Strategy</vt:lpstr>
      <vt:lpstr>Public Sector BIM Implementation Strategy</vt:lpstr>
      <vt:lpstr>Public Sector BIM Implementation Strategy</vt:lpstr>
      <vt:lpstr>Public Sector BIM Implementation Strategy</vt:lpstr>
      <vt:lpstr>Project Requirements initial BIM Implementation</vt:lpstr>
      <vt:lpstr>PowerPoint Presentation</vt:lpstr>
      <vt:lpstr>Thank You For Your Time</vt:lpstr>
      <vt:lpstr>PowerPoint Presentation</vt:lpstr>
    </vt:vector>
  </TitlesOfParts>
  <Company>PER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Smithson (OGP)</dc:creator>
  <cp:lastModifiedBy>Shane Dempsey</cp:lastModifiedBy>
  <cp:revision>108</cp:revision>
  <dcterms:created xsi:type="dcterms:W3CDTF">2022-08-23T09:25:30Z</dcterms:created>
  <dcterms:modified xsi:type="dcterms:W3CDTF">2023-07-06T11:20:28Z</dcterms:modified>
</cp:coreProperties>
</file>